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4"/>
  </p:sldMasterIdLst>
  <p:notesMasterIdLst>
    <p:notesMasterId r:id="rId53"/>
  </p:notesMasterIdLst>
  <p:sldIdLst>
    <p:sldId id="256" r:id="rId5"/>
    <p:sldId id="259" r:id="rId6"/>
    <p:sldId id="260" r:id="rId7"/>
    <p:sldId id="261" r:id="rId8"/>
    <p:sldId id="262" r:id="rId9"/>
    <p:sldId id="298"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26" r:id="rId47"/>
    <p:sldId id="288" r:id="rId48"/>
    <p:sldId id="289" r:id="rId49"/>
    <p:sldId id="320" r:id="rId50"/>
    <p:sldId id="274" r:id="rId51"/>
    <p:sldId id="275" r:id="rId52"/>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92"/>
    <p:restoredTop sz="88023"/>
  </p:normalViewPr>
  <p:slideViewPr>
    <p:cSldViewPr snapToGrid="0">
      <p:cViewPr>
        <p:scale>
          <a:sx n="80" d="100"/>
          <a:sy n="80" d="100"/>
        </p:scale>
        <p:origin x="4136" y="1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0696E-858C-4F76-B9B4-AAA26981761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D1E89F-EAA7-4937-B46E-8364414177E5}">
      <dgm:prSet/>
      <dgm:spPr/>
      <dgm:t>
        <a:bodyPr/>
        <a:lstStyle/>
        <a:p>
          <a:pPr>
            <a:lnSpc>
              <a:spcPct val="100000"/>
            </a:lnSpc>
          </a:pPr>
          <a:r>
            <a:rPr lang="en-US" b="0" i="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which can be used if an alternate company wants to bid against SpaceX for a rocket launch.</a:t>
          </a:r>
          <a:endParaRPr lang="en-US" dirty="0"/>
        </a:p>
      </dgm:t>
    </dgm:pt>
    <dgm:pt modelId="{ACE5A804-ECD9-430D-AB49-5A1DD5AD333B}" type="parTrans" cxnId="{EBDB7F02-0DE2-4D0F-9E5E-965A27BF468C}">
      <dgm:prSet/>
      <dgm:spPr/>
      <dgm:t>
        <a:bodyPr/>
        <a:lstStyle/>
        <a:p>
          <a:endParaRPr lang="en-US"/>
        </a:p>
      </dgm:t>
    </dgm:pt>
    <dgm:pt modelId="{438D6427-585F-4987-AE1B-D8721AA5B86F}" type="sibTrans" cxnId="{EBDB7F02-0DE2-4D0F-9E5E-965A27BF468C}">
      <dgm:prSet/>
      <dgm:spPr/>
      <dgm:t>
        <a:bodyPr/>
        <a:lstStyle/>
        <a:p>
          <a:endParaRPr lang="en-US"/>
        </a:p>
      </dgm:t>
    </dgm:pt>
    <dgm:pt modelId="{B531CA49-86A9-4A05-A570-C65A0CF723AD}">
      <dgm:prSet/>
      <dgm:spPr/>
      <dgm:t>
        <a:bodyPr/>
        <a:lstStyle/>
        <a:p>
          <a:pPr>
            <a:lnSpc>
              <a:spcPct val="100000"/>
            </a:lnSpc>
          </a:pPr>
          <a:r>
            <a:rPr lang="en-US" dirty="0"/>
            <a:t>What data set will be used to train the model?</a:t>
          </a:r>
        </a:p>
        <a:p>
          <a:pPr>
            <a:lnSpc>
              <a:spcPct val="100000"/>
            </a:lnSpc>
          </a:pPr>
          <a:r>
            <a:rPr lang="en-US" dirty="0"/>
            <a:t>What features affect successful rate of launch and landing?</a:t>
          </a:r>
        </a:p>
        <a:p>
          <a:pPr>
            <a:lnSpc>
              <a:spcPct val="100000"/>
            </a:lnSpc>
          </a:pPr>
          <a:r>
            <a:rPr lang="en-US" dirty="0"/>
            <a:t>How reliable will the trained model be?</a:t>
          </a:r>
        </a:p>
      </dgm:t>
    </dgm:pt>
    <dgm:pt modelId="{E825BB2B-9956-4650-BB00-EBFC2AC8961D}" type="parTrans" cxnId="{752787A2-4ECF-470A-BD71-F84A0DE0252F}">
      <dgm:prSet/>
      <dgm:spPr/>
      <dgm:t>
        <a:bodyPr/>
        <a:lstStyle/>
        <a:p>
          <a:endParaRPr lang="en-US"/>
        </a:p>
      </dgm:t>
    </dgm:pt>
    <dgm:pt modelId="{C67EEFC3-17D9-42FD-8F99-B9FAF2FC2C5C}" type="sibTrans" cxnId="{752787A2-4ECF-470A-BD71-F84A0DE0252F}">
      <dgm:prSet/>
      <dgm:spPr/>
      <dgm:t>
        <a:bodyPr/>
        <a:lstStyle/>
        <a:p>
          <a:endParaRPr lang="en-US"/>
        </a:p>
      </dgm:t>
    </dgm:pt>
    <dgm:pt modelId="{A18916F3-68C5-47CF-A614-9376CE6E80D5}" type="pres">
      <dgm:prSet presAssocID="{2050696E-858C-4F76-B9B4-AAA269817610}" presName="root" presStyleCnt="0">
        <dgm:presLayoutVars>
          <dgm:dir/>
          <dgm:resizeHandles val="exact"/>
        </dgm:presLayoutVars>
      </dgm:prSet>
      <dgm:spPr/>
    </dgm:pt>
    <dgm:pt modelId="{35077B6A-735E-4BB2-A54D-A68299FD9C5B}" type="pres">
      <dgm:prSet presAssocID="{95D1E89F-EAA7-4937-B46E-8364414177E5}" presName="compNode" presStyleCnt="0"/>
      <dgm:spPr/>
    </dgm:pt>
    <dgm:pt modelId="{FE37BEFC-5839-4DFA-B0E7-72DB2B1E2B78}" type="pres">
      <dgm:prSet presAssocID="{95D1E89F-EAA7-4937-B46E-8364414177E5}" presName="bgRect" presStyleLbl="bgShp" presStyleIdx="0" presStyleCnt="2"/>
      <dgm:spPr/>
    </dgm:pt>
    <dgm:pt modelId="{652F267F-2B67-4C76-BCD4-6354F753AEE4}" type="pres">
      <dgm:prSet presAssocID="{95D1E89F-EAA7-4937-B46E-836441417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ign"/>
        </a:ext>
      </dgm:extLst>
    </dgm:pt>
    <dgm:pt modelId="{0761E1EF-54E2-43EB-B1E6-BFD80C0D27EF}" type="pres">
      <dgm:prSet presAssocID="{95D1E89F-EAA7-4937-B46E-8364414177E5}" presName="spaceRect" presStyleCnt="0"/>
      <dgm:spPr/>
    </dgm:pt>
    <dgm:pt modelId="{350DF479-6452-40FA-9F92-1DA840335F6F}" type="pres">
      <dgm:prSet presAssocID="{95D1E89F-EAA7-4937-B46E-8364414177E5}" presName="parTx" presStyleLbl="revTx" presStyleIdx="0" presStyleCnt="2">
        <dgm:presLayoutVars>
          <dgm:chMax val="0"/>
          <dgm:chPref val="0"/>
        </dgm:presLayoutVars>
      </dgm:prSet>
      <dgm:spPr/>
    </dgm:pt>
    <dgm:pt modelId="{116856ED-3620-44B8-90BA-D76E34ACCC20}" type="pres">
      <dgm:prSet presAssocID="{438D6427-585F-4987-AE1B-D8721AA5B86F}" presName="sibTrans" presStyleCnt="0"/>
      <dgm:spPr/>
    </dgm:pt>
    <dgm:pt modelId="{400B4DB2-C888-47EF-ABFD-8CB3D803AEFF}" type="pres">
      <dgm:prSet presAssocID="{B531CA49-86A9-4A05-A570-C65A0CF723AD}" presName="compNode" presStyleCnt="0"/>
      <dgm:spPr/>
    </dgm:pt>
    <dgm:pt modelId="{ECACBF02-6946-41AF-A001-BFCC90B437DF}" type="pres">
      <dgm:prSet presAssocID="{B531CA49-86A9-4A05-A570-C65A0CF723AD}" presName="bgRect" presStyleLbl="bgShp" presStyleIdx="1" presStyleCnt="2"/>
      <dgm:spPr/>
    </dgm:pt>
    <dgm:pt modelId="{5CF6920B-9A1A-4E97-974C-FAF1982B59FE}" type="pres">
      <dgm:prSet presAssocID="{B531CA49-86A9-4A05-A570-C65A0CF723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ctionary Remove"/>
        </a:ext>
      </dgm:extLst>
    </dgm:pt>
    <dgm:pt modelId="{1540A0C9-A3B2-4983-85E2-6E48BBED1A9F}" type="pres">
      <dgm:prSet presAssocID="{B531CA49-86A9-4A05-A570-C65A0CF723AD}" presName="spaceRect" presStyleCnt="0"/>
      <dgm:spPr/>
    </dgm:pt>
    <dgm:pt modelId="{15B34256-3560-47D0-BA0A-B2D066D5767C}" type="pres">
      <dgm:prSet presAssocID="{B531CA49-86A9-4A05-A570-C65A0CF723AD}" presName="parTx" presStyleLbl="revTx" presStyleIdx="1" presStyleCnt="2">
        <dgm:presLayoutVars>
          <dgm:chMax val="0"/>
          <dgm:chPref val="0"/>
        </dgm:presLayoutVars>
      </dgm:prSet>
      <dgm:spPr/>
    </dgm:pt>
  </dgm:ptLst>
  <dgm:cxnLst>
    <dgm:cxn modelId="{EBDB7F02-0DE2-4D0F-9E5E-965A27BF468C}" srcId="{2050696E-858C-4F76-B9B4-AAA269817610}" destId="{95D1E89F-EAA7-4937-B46E-8364414177E5}" srcOrd="0" destOrd="0" parTransId="{ACE5A804-ECD9-430D-AB49-5A1DD5AD333B}" sibTransId="{438D6427-585F-4987-AE1B-D8721AA5B86F}"/>
    <dgm:cxn modelId="{661C2613-E87F-4F71-8637-5F6E5D22D193}" type="presOf" srcId="{B531CA49-86A9-4A05-A570-C65A0CF723AD}" destId="{15B34256-3560-47D0-BA0A-B2D066D5767C}" srcOrd="0" destOrd="0" presId="urn:microsoft.com/office/officeart/2018/2/layout/IconVerticalSolidList"/>
    <dgm:cxn modelId="{F779951D-2AF2-4E76-BCFF-138EB3F1FB3D}" type="presOf" srcId="{95D1E89F-EAA7-4937-B46E-8364414177E5}" destId="{350DF479-6452-40FA-9F92-1DA840335F6F}" srcOrd="0" destOrd="0" presId="urn:microsoft.com/office/officeart/2018/2/layout/IconVerticalSolidList"/>
    <dgm:cxn modelId="{1949927B-AE97-4F29-97E1-E4214109DA2E}" type="presOf" srcId="{2050696E-858C-4F76-B9B4-AAA269817610}" destId="{A18916F3-68C5-47CF-A614-9376CE6E80D5}" srcOrd="0" destOrd="0" presId="urn:microsoft.com/office/officeart/2018/2/layout/IconVerticalSolidList"/>
    <dgm:cxn modelId="{752787A2-4ECF-470A-BD71-F84A0DE0252F}" srcId="{2050696E-858C-4F76-B9B4-AAA269817610}" destId="{B531CA49-86A9-4A05-A570-C65A0CF723AD}" srcOrd="1" destOrd="0" parTransId="{E825BB2B-9956-4650-BB00-EBFC2AC8961D}" sibTransId="{C67EEFC3-17D9-42FD-8F99-B9FAF2FC2C5C}"/>
    <dgm:cxn modelId="{11D604FF-C162-47DB-9227-EB7D5D315D50}" type="presParOf" srcId="{A18916F3-68C5-47CF-A614-9376CE6E80D5}" destId="{35077B6A-735E-4BB2-A54D-A68299FD9C5B}" srcOrd="0" destOrd="0" presId="urn:microsoft.com/office/officeart/2018/2/layout/IconVerticalSolidList"/>
    <dgm:cxn modelId="{C7B97AA2-1415-4641-9A04-EB043850F6AB}" type="presParOf" srcId="{35077B6A-735E-4BB2-A54D-A68299FD9C5B}" destId="{FE37BEFC-5839-4DFA-B0E7-72DB2B1E2B78}" srcOrd="0" destOrd="0" presId="urn:microsoft.com/office/officeart/2018/2/layout/IconVerticalSolidList"/>
    <dgm:cxn modelId="{AB202ABB-4E24-48F6-ABC1-BBD17D905718}" type="presParOf" srcId="{35077B6A-735E-4BB2-A54D-A68299FD9C5B}" destId="{652F267F-2B67-4C76-BCD4-6354F753AEE4}" srcOrd="1" destOrd="0" presId="urn:microsoft.com/office/officeart/2018/2/layout/IconVerticalSolidList"/>
    <dgm:cxn modelId="{465D4B73-03E2-494B-A4AB-5452C041D97D}" type="presParOf" srcId="{35077B6A-735E-4BB2-A54D-A68299FD9C5B}" destId="{0761E1EF-54E2-43EB-B1E6-BFD80C0D27EF}" srcOrd="2" destOrd="0" presId="urn:microsoft.com/office/officeart/2018/2/layout/IconVerticalSolidList"/>
    <dgm:cxn modelId="{15C88092-9D49-4C64-B418-43041356F40C}" type="presParOf" srcId="{35077B6A-735E-4BB2-A54D-A68299FD9C5B}" destId="{350DF479-6452-40FA-9F92-1DA840335F6F}" srcOrd="3" destOrd="0" presId="urn:microsoft.com/office/officeart/2018/2/layout/IconVerticalSolidList"/>
    <dgm:cxn modelId="{6FD40E51-1001-47FB-BD4D-0EC5E45CA0E3}" type="presParOf" srcId="{A18916F3-68C5-47CF-A614-9376CE6E80D5}" destId="{116856ED-3620-44B8-90BA-D76E34ACCC20}" srcOrd="1" destOrd="0" presId="urn:microsoft.com/office/officeart/2018/2/layout/IconVerticalSolidList"/>
    <dgm:cxn modelId="{95F220D9-6F8F-4118-BFAF-7B0ECF7B568B}" type="presParOf" srcId="{A18916F3-68C5-47CF-A614-9376CE6E80D5}" destId="{400B4DB2-C888-47EF-ABFD-8CB3D803AEFF}" srcOrd="2" destOrd="0" presId="urn:microsoft.com/office/officeart/2018/2/layout/IconVerticalSolidList"/>
    <dgm:cxn modelId="{8453A757-3DC8-467F-8341-E155961FB56C}" type="presParOf" srcId="{400B4DB2-C888-47EF-ABFD-8CB3D803AEFF}" destId="{ECACBF02-6946-41AF-A001-BFCC90B437DF}" srcOrd="0" destOrd="0" presId="urn:microsoft.com/office/officeart/2018/2/layout/IconVerticalSolidList"/>
    <dgm:cxn modelId="{41104426-0C8B-4B0D-BAFE-1B08B8322BE0}" type="presParOf" srcId="{400B4DB2-C888-47EF-ABFD-8CB3D803AEFF}" destId="{5CF6920B-9A1A-4E97-974C-FAF1982B59FE}" srcOrd="1" destOrd="0" presId="urn:microsoft.com/office/officeart/2018/2/layout/IconVerticalSolidList"/>
    <dgm:cxn modelId="{B0C2F6A5-3BF2-4E06-88A7-5B573A6552DD}" type="presParOf" srcId="{400B4DB2-C888-47EF-ABFD-8CB3D803AEFF}" destId="{1540A0C9-A3B2-4983-85E2-6E48BBED1A9F}" srcOrd="2" destOrd="0" presId="urn:microsoft.com/office/officeart/2018/2/layout/IconVerticalSolidList"/>
    <dgm:cxn modelId="{0DDD3453-68C1-4552-A91C-26DC91A26DCB}" type="presParOf" srcId="{400B4DB2-C888-47EF-ABFD-8CB3D803AEFF}" destId="{15B34256-3560-47D0-BA0A-B2D066D5767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19A23A-1BBC-454C-913E-98FDDF52E13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AA91AAB-2896-49A0-8C71-5DBF15BB5C7A}">
      <dgm:prSet/>
      <dgm:spPr/>
      <dgm:t>
        <a:bodyPr/>
        <a:lstStyle/>
        <a:p>
          <a:pPr>
            <a:lnSpc>
              <a:spcPct val="100000"/>
            </a:lnSpc>
            <a:defRPr b="1"/>
          </a:pPr>
          <a:r>
            <a:rPr lang="en-US" dirty="0"/>
            <a:t>Data collection methodology:</a:t>
          </a:r>
        </a:p>
      </dgm:t>
    </dgm:pt>
    <dgm:pt modelId="{254DF166-3581-4F22-B500-351F8192BED1}" type="parTrans" cxnId="{63EB3A9B-6C80-46B7-94D2-D95CCB684A48}">
      <dgm:prSet/>
      <dgm:spPr/>
      <dgm:t>
        <a:bodyPr/>
        <a:lstStyle/>
        <a:p>
          <a:endParaRPr lang="en-US"/>
        </a:p>
      </dgm:t>
    </dgm:pt>
    <dgm:pt modelId="{7176221E-F0A8-4888-9344-C68B0B6CAF83}" type="sibTrans" cxnId="{63EB3A9B-6C80-46B7-94D2-D95CCB684A48}">
      <dgm:prSet/>
      <dgm:spPr/>
      <dgm:t>
        <a:bodyPr/>
        <a:lstStyle/>
        <a:p>
          <a:endParaRPr lang="en-US"/>
        </a:p>
      </dgm:t>
    </dgm:pt>
    <dgm:pt modelId="{C3E1A338-5470-48C0-818B-82501950DBE3}">
      <dgm:prSet/>
      <dgm:spPr/>
      <dgm:t>
        <a:bodyPr/>
        <a:lstStyle/>
        <a:p>
          <a:pPr>
            <a:lnSpc>
              <a:spcPct val="100000"/>
            </a:lnSpc>
          </a:pPr>
          <a:r>
            <a:rPr lang="en-US" dirty="0"/>
            <a:t>Requested from SpaceX API and scraped from Wikipedia</a:t>
          </a:r>
        </a:p>
      </dgm:t>
    </dgm:pt>
    <dgm:pt modelId="{B638F7CC-7012-483E-BBD8-0B3DAF0DC959}" type="parTrans" cxnId="{3A0F921B-5E8E-4C57-B4D7-D1970A297D6F}">
      <dgm:prSet/>
      <dgm:spPr/>
      <dgm:t>
        <a:bodyPr/>
        <a:lstStyle/>
        <a:p>
          <a:endParaRPr lang="en-US"/>
        </a:p>
      </dgm:t>
    </dgm:pt>
    <dgm:pt modelId="{AFF30C7D-DA11-4D2E-9D23-4F0FEE6A4B9A}" type="sibTrans" cxnId="{3A0F921B-5E8E-4C57-B4D7-D1970A297D6F}">
      <dgm:prSet/>
      <dgm:spPr/>
      <dgm:t>
        <a:bodyPr/>
        <a:lstStyle/>
        <a:p>
          <a:endParaRPr lang="en-US"/>
        </a:p>
      </dgm:t>
    </dgm:pt>
    <dgm:pt modelId="{17BE742B-1B7B-49C8-B71B-293AA4E63908}">
      <dgm:prSet/>
      <dgm:spPr/>
      <dgm:t>
        <a:bodyPr/>
        <a:lstStyle/>
        <a:p>
          <a:pPr>
            <a:lnSpc>
              <a:spcPct val="100000"/>
            </a:lnSpc>
            <a:defRPr b="1"/>
          </a:pPr>
          <a:r>
            <a:rPr lang="en-US" dirty="0"/>
            <a:t>Perform data wrangling</a:t>
          </a:r>
        </a:p>
      </dgm:t>
    </dgm:pt>
    <dgm:pt modelId="{FC6FAC32-1B60-490F-8C51-AC241F665CC3}" type="parTrans" cxnId="{0662DED7-01E8-4E72-B636-230F0C9028E7}">
      <dgm:prSet/>
      <dgm:spPr/>
      <dgm:t>
        <a:bodyPr/>
        <a:lstStyle/>
        <a:p>
          <a:endParaRPr lang="en-US"/>
        </a:p>
      </dgm:t>
    </dgm:pt>
    <dgm:pt modelId="{0939150F-672C-4E0D-BF72-A7EC94BC4E1D}" type="sibTrans" cxnId="{0662DED7-01E8-4E72-B636-230F0C9028E7}">
      <dgm:prSet/>
      <dgm:spPr/>
      <dgm:t>
        <a:bodyPr/>
        <a:lstStyle/>
        <a:p>
          <a:endParaRPr lang="en-US"/>
        </a:p>
      </dgm:t>
    </dgm:pt>
    <dgm:pt modelId="{98088B5B-32C4-431F-B6DB-BFAAB80C6949}">
      <dgm:prSet/>
      <dgm:spPr/>
      <dgm:t>
        <a:bodyPr/>
        <a:lstStyle/>
        <a:p>
          <a:pPr>
            <a:lnSpc>
              <a:spcPct val="100000"/>
            </a:lnSpc>
          </a:pPr>
          <a:r>
            <a:rPr lang="en-US" dirty="0"/>
            <a:t>Remove irrelevant, replace missing values, and hot encoding data</a:t>
          </a:r>
        </a:p>
      </dgm:t>
    </dgm:pt>
    <dgm:pt modelId="{1BC608AF-D330-4EE9-977E-6CF3D50988E4}" type="parTrans" cxnId="{3AC99CE2-484C-45B0-A58C-9AA29E9A9A98}">
      <dgm:prSet/>
      <dgm:spPr/>
      <dgm:t>
        <a:bodyPr/>
        <a:lstStyle/>
        <a:p>
          <a:endParaRPr lang="en-US"/>
        </a:p>
      </dgm:t>
    </dgm:pt>
    <dgm:pt modelId="{CC476E8F-F4AD-4B28-895B-647DA0A10E69}" type="sibTrans" cxnId="{3AC99CE2-484C-45B0-A58C-9AA29E9A9A98}">
      <dgm:prSet/>
      <dgm:spPr/>
      <dgm:t>
        <a:bodyPr/>
        <a:lstStyle/>
        <a:p>
          <a:endParaRPr lang="en-US"/>
        </a:p>
      </dgm:t>
    </dgm:pt>
    <dgm:pt modelId="{2F0EB9E2-802E-405F-976F-E6E2B32C26F6}">
      <dgm:prSet/>
      <dgm:spPr/>
      <dgm:t>
        <a:bodyPr/>
        <a:lstStyle/>
        <a:p>
          <a:pPr>
            <a:lnSpc>
              <a:spcPct val="100000"/>
            </a:lnSpc>
            <a:defRPr b="1"/>
          </a:pPr>
          <a:r>
            <a:rPr lang="en-US" dirty="0"/>
            <a:t>Perform exploratory data analysis (EDA) using visualization and SQL</a:t>
          </a:r>
        </a:p>
      </dgm:t>
    </dgm:pt>
    <dgm:pt modelId="{5BE20136-AE1F-4757-B0DA-A892FDEF16E5}" type="parTrans" cxnId="{4D30775D-E864-4DD4-8E59-2E2B8EC3C02C}">
      <dgm:prSet/>
      <dgm:spPr/>
      <dgm:t>
        <a:bodyPr/>
        <a:lstStyle/>
        <a:p>
          <a:endParaRPr lang="en-US"/>
        </a:p>
      </dgm:t>
    </dgm:pt>
    <dgm:pt modelId="{721562CA-C8BA-44F7-8F89-477E733C0BB6}" type="sibTrans" cxnId="{4D30775D-E864-4DD4-8E59-2E2B8EC3C02C}">
      <dgm:prSet/>
      <dgm:spPr/>
      <dgm:t>
        <a:bodyPr/>
        <a:lstStyle/>
        <a:p>
          <a:endParaRPr lang="en-US"/>
        </a:p>
      </dgm:t>
    </dgm:pt>
    <dgm:pt modelId="{9E79C9FC-CB75-4120-B9EB-4F153934EBC7}">
      <dgm:prSet/>
      <dgm:spPr/>
      <dgm:t>
        <a:bodyPr/>
        <a:lstStyle/>
        <a:p>
          <a:pPr>
            <a:lnSpc>
              <a:spcPct val="100000"/>
            </a:lnSpc>
            <a:defRPr b="1"/>
          </a:pPr>
          <a:r>
            <a:rPr lang="en-US" dirty="0"/>
            <a:t>Perform interactive visual analytics using Folium and </a:t>
          </a:r>
          <a:r>
            <a:rPr lang="en-US" dirty="0" err="1"/>
            <a:t>Plotly</a:t>
          </a:r>
          <a:r>
            <a:rPr lang="en-US" dirty="0"/>
            <a:t> Dash</a:t>
          </a:r>
        </a:p>
      </dgm:t>
    </dgm:pt>
    <dgm:pt modelId="{9650D766-5EFB-4F91-9C16-DA2DFE549CA9}" type="parTrans" cxnId="{94037753-59BA-4CCA-948F-90AAA171B919}">
      <dgm:prSet/>
      <dgm:spPr/>
      <dgm:t>
        <a:bodyPr/>
        <a:lstStyle/>
        <a:p>
          <a:endParaRPr lang="en-US"/>
        </a:p>
      </dgm:t>
    </dgm:pt>
    <dgm:pt modelId="{BEB6EE01-0D81-488E-8120-289068DEE5E7}" type="sibTrans" cxnId="{94037753-59BA-4CCA-948F-90AAA171B919}">
      <dgm:prSet/>
      <dgm:spPr/>
      <dgm:t>
        <a:bodyPr/>
        <a:lstStyle/>
        <a:p>
          <a:endParaRPr lang="en-US"/>
        </a:p>
      </dgm:t>
    </dgm:pt>
    <dgm:pt modelId="{256A688C-2B9E-4EBD-BBDA-947BCECB513F}">
      <dgm:prSet/>
      <dgm:spPr/>
      <dgm:t>
        <a:bodyPr/>
        <a:lstStyle/>
        <a:p>
          <a:pPr>
            <a:lnSpc>
              <a:spcPct val="100000"/>
            </a:lnSpc>
            <a:defRPr b="1"/>
          </a:pPr>
          <a:r>
            <a:rPr lang="en-US"/>
            <a:t>Perform predictive analysis using classification models</a:t>
          </a:r>
        </a:p>
      </dgm:t>
    </dgm:pt>
    <dgm:pt modelId="{4C73377C-872E-42AD-A29A-0E90E87E1FDD}" type="parTrans" cxnId="{8E444AC3-B906-4987-9114-3A17916F468D}">
      <dgm:prSet/>
      <dgm:spPr/>
      <dgm:t>
        <a:bodyPr/>
        <a:lstStyle/>
        <a:p>
          <a:endParaRPr lang="en-US"/>
        </a:p>
      </dgm:t>
    </dgm:pt>
    <dgm:pt modelId="{4EBD6EE2-A155-4AF8-B5CA-C55CF108EE92}" type="sibTrans" cxnId="{8E444AC3-B906-4987-9114-3A17916F468D}">
      <dgm:prSet/>
      <dgm:spPr/>
      <dgm:t>
        <a:bodyPr/>
        <a:lstStyle/>
        <a:p>
          <a:endParaRPr lang="en-US"/>
        </a:p>
      </dgm:t>
    </dgm:pt>
    <dgm:pt modelId="{05356FD0-37BF-4404-A995-2EC73E0088D8}" type="pres">
      <dgm:prSet presAssocID="{0119A23A-1BBC-454C-913E-98FDDF52E130}" presName="root" presStyleCnt="0">
        <dgm:presLayoutVars>
          <dgm:dir/>
          <dgm:resizeHandles val="exact"/>
        </dgm:presLayoutVars>
      </dgm:prSet>
      <dgm:spPr/>
    </dgm:pt>
    <dgm:pt modelId="{12E50A16-3E03-45E7-97CD-C8F46CE0971B}" type="pres">
      <dgm:prSet presAssocID="{3AA91AAB-2896-49A0-8C71-5DBF15BB5C7A}" presName="compNode" presStyleCnt="0"/>
      <dgm:spPr/>
    </dgm:pt>
    <dgm:pt modelId="{906B9EC9-A979-4F70-B3B8-41FF338BCDEA}" type="pres">
      <dgm:prSet presAssocID="{3AA91AAB-2896-49A0-8C71-5DBF15BB5C7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1BDDC5E3-0E09-434D-8CBE-3812D7A2EEF6}" type="pres">
      <dgm:prSet presAssocID="{3AA91AAB-2896-49A0-8C71-5DBF15BB5C7A}" presName="iconSpace" presStyleCnt="0"/>
      <dgm:spPr/>
    </dgm:pt>
    <dgm:pt modelId="{4C8EB15D-C210-4121-A423-189AAB6518AA}" type="pres">
      <dgm:prSet presAssocID="{3AA91AAB-2896-49A0-8C71-5DBF15BB5C7A}" presName="parTx" presStyleLbl="revTx" presStyleIdx="0" presStyleCnt="10">
        <dgm:presLayoutVars>
          <dgm:chMax val="0"/>
          <dgm:chPref val="0"/>
        </dgm:presLayoutVars>
      </dgm:prSet>
      <dgm:spPr/>
    </dgm:pt>
    <dgm:pt modelId="{9DF628EA-D8B9-48E2-8AD1-887985BB5D88}" type="pres">
      <dgm:prSet presAssocID="{3AA91AAB-2896-49A0-8C71-5DBF15BB5C7A}" presName="txSpace" presStyleCnt="0"/>
      <dgm:spPr/>
    </dgm:pt>
    <dgm:pt modelId="{AB5694A9-AF95-4A72-B647-9C837CA0F427}" type="pres">
      <dgm:prSet presAssocID="{3AA91AAB-2896-49A0-8C71-5DBF15BB5C7A}" presName="desTx" presStyleLbl="revTx" presStyleIdx="1" presStyleCnt="10" custLinFactNeighborX="-367" custLinFactNeighborY="-81185">
        <dgm:presLayoutVars/>
      </dgm:prSet>
      <dgm:spPr/>
    </dgm:pt>
    <dgm:pt modelId="{3BBC6B60-C41A-42A3-B93F-380E23656821}" type="pres">
      <dgm:prSet presAssocID="{7176221E-F0A8-4888-9344-C68B0B6CAF83}" presName="sibTrans" presStyleCnt="0"/>
      <dgm:spPr/>
    </dgm:pt>
    <dgm:pt modelId="{53D102BD-4EB6-4CB8-907F-239932178F58}" type="pres">
      <dgm:prSet presAssocID="{17BE742B-1B7B-49C8-B71B-293AA4E63908}" presName="compNode" presStyleCnt="0"/>
      <dgm:spPr/>
    </dgm:pt>
    <dgm:pt modelId="{A0E6007D-937E-4941-A939-09C4ECE2A662}" type="pres">
      <dgm:prSet presAssocID="{17BE742B-1B7B-49C8-B71B-293AA4E639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C484AC4-B3C6-4974-8C1A-2D7557D62005}" type="pres">
      <dgm:prSet presAssocID="{17BE742B-1B7B-49C8-B71B-293AA4E63908}" presName="iconSpace" presStyleCnt="0"/>
      <dgm:spPr/>
    </dgm:pt>
    <dgm:pt modelId="{4718551E-A45A-4C07-8433-7CD933D917A2}" type="pres">
      <dgm:prSet presAssocID="{17BE742B-1B7B-49C8-B71B-293AA4E63908}" presName="parTx" presStyleLbl="revTx" presStyleIdx="2" presStyleCnt="10">
        <dgm:presLayoutVars>
          <dgm:chMax val="0"/>
          <dgm:chPref val="0"/>
        </dgm:presLayoutVars>
      </dgm:prSet>
      <dgm:spPr/>
    </dgm:pt>
    <dgm:pt modelId="{525DB38E-51ED-4FD4-8BAE-75104F38899F}" type="pres">
      <dgm:prSet presAssocID="{17BE742B-1B7B-49C8-B71B-293AA4E63908}" presName="txSpace" presStyleCnt="0"/>
      <dgm:spPr/>
    </dgm:pt>
    <dgm:pt modelId="{47FF1E6A-F722-49BB-8A69-F6C8621C1122}" type="pres">
      <dgm:prSet presAssocID="{17BE742B-1B7B-49C8-B71B-293AA4E63908}" presName="desTx" presStyleLbl="revTx" presStyleIdx="3" presStyleCnt="10" custLinFactNeighborY="-81367">
        <dgm:presLayoutVars/>
      </dgm:prSet>
      <dgm:spPr/>
    </dgm:pt>
    <dgm:pt modelId="{1A1FE137-729D-4299-B541-47C5730EF6EE}" type="pres">
      <dgm:prSet presAssocID="{0939150F-672C-4E0D-BF72-A7EC94BC4E1D}" presName="sibTrans" presStyleCnt="0"/>
      <dgm:spPr/>
    </dgm:pt>
    <dgm:pt modelId="{6801EBEC-2CD8-43A1-A28C-A083BCE21182}" type="pres">
      <dgm:prSet presAssocID="{2F0EB9E2-802E-405F-976F-E6E2B32C26F6}" presName="compNode" presStyleCnt="0"/>
      <dgm:spPr/>
    </dgm:pt>
    <dgm:pt modelId="{76ABE5A9-9478-48B6-B1AE-68962B3A3692}" type="pres">
      <dgm:prSet presAssocID="{2F0EB9E2-802E-405F-976F-E6E2B32C26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E404096A-B9FE-441E-847E-EE9EE8698799}" type="pres">
      <dgm:prSet presAssocID="{2F0EB9E2-802E-405F-976F-E6E2B32C26F6}" presName="iconSpace" presStyleCnt="0"/>
      <dgm:spPr/>
    </dgm:pt>
    <dgm:pt modelId="{14247B2C-5595-4BCF-9792-59893695CE88}" type="pres">
      <dgm:prSet presAssocID="{2F0EB9E2-802E-405F-976F-E6E2B32C26F6}" presName="parTx" presStyleLbl="revTx" presStyleIdx="4" presStyleCnt="10">
        <dgm:presLayoutVars>
          <dgm:chMax val="0"/>
          <dgm:chPref val="0"/>
        </dgm:presLayoutVars>
      </dgm:prSet>
      <dgm:spPr/>
    </dgm:pt>
    <dgm:pt modelId="{04EC9461-C2AD-4AF5-B562-083D52375608}" type="pres">
      <dgm:prSet presAssocID="{2F0EB9E2-802E-405F-976F-E6E2B32C26F6}" presName="txSpace" presStyleCnt="0"/>
      <dgm:spPr/>
    </dgm:pt>
    <dgm:pt modelId="{B605CD8F-8357-47E4-895C-CD90B6DEFB23}" type="pres">
      <dgm:prSet presAssocID="{2F0EB9E2-802E-405F-976F-E6E2B32C26F6}" presName="desTx" presStyleLbl="revTx" presStyleIdx="5" presStyleCnt="10">
        <dgm:presLayoutVars/>
      </dgm:prSet>
      <dgm:spPr/>
    </dgm:pt>
    <dgm:pt modelId="{06BA4E10-8687-4269-892F-B17614D9004D}" type="pres">
      <dgm:prSet presAssocID="{721562CA-C8BA-44F7-8F89-477E733C0BB6}" presName="sibTrans" presStyleCnt="0"/>
      <dgm:spPr/>
    </dgm:pt>
    <dgm:pt modelId="{1923B418-A1D7-48D4-89FD-C20AB6BC2D35}" type="pres">
      <dgm:prSet presAssocID="{9E79C9FC-CB75-4120-B9EB-4F153934EBC7}" presName="compNode" presStyleCnt="0"/>
      <dgm:spPr/>
    </dgm:pt>
    <dgm:pt modelId="{AADC8E83-4400-4C7C-A1AD-7660EB5EE6D7}" type="pres">
      <dgm:prSet presAssocID="{9E79C9FC-CB75-4120-B9EB-4F153934EB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itor"/>
        </a:ext>
      </dgm:extLst>
    </dgm:pt>
    <dgm:pt modelId="{51CE7F5C-0E98-49C2-B02B-F0D9D044F4A7}" type="pres">
      <dgm:prSet presAssocID="{9E79C9FC-CB75-4120-B9EB-4F153934EBC7}" presName="iconSpace" presStyleCnt="0"/>
      <dgm:spPr/>
    </dgm:pt>
    <dgm:pt modelId="{CB4DBD0C-03A4-4673-AB1D-CBFDD2B5E581}" type="pres">
      <dgm:prSet presAssocID="{9E79C9FC-CB75-4120-B9EB-4F153934EBC7}" presName="parTx" presStyleLbl="revTx" presStyleIdx="6" presStyleCnt="10">
        <dgm:presLayoutVars>
          <dgm:chMax val="0"/>
          <dgm:chPref val="0"/>
        </dgm:presLayoutVars>
      </dgm:prSet>
      <dgm:spPr/>
    </dgm:pt>
    <dgm:pt modelId="{A5FDEBC6-EE7F-4F82-998B-DE54885B012E}" type="pres">
      <dgm:prSet presAssocID="{9E79C9FC-CB75-4120-B9EB-4F153934EBC7}" presName="txSpace" presStyleCnt="0"/>
      <dgm:spPr/>
    </dgm:pt>
    <dgm:pt modelId="{3FBA36F3-CCAB-465B-A144-C0F4439CC4CA}" type="pres">
      <dgm:prSet presAssocID="{9E79C9FC-CB75-4120-B9EB-4F153934EBC7}" presName="desTx" presStyleLbl="revTx" presStyleIdx="7" presStyleCnt="10">
        <dgm:presLayoutVars/>
      </dgm:prSet>
      <dgm:spPr/>
    </dgm:pt>
    <dgm:pt modelId="{D697F4EF-29B1-47AB-9E7B-110069EC6293}" type="pres">
      <dgm:prSet presAssocID="{BEB6EE01-0D81-488E-8120-289068DEE5E7}" presName="sibTrans" presStyleCnt="0"/>
      <dgm:spPr/>
    </dgm:pt>
    <dgm:pt modelId="{19F9BBED-98A6-4E9B-BE76-FFBA58C9A1ED}" type="pres">
      <dgm:prSet presAssocID="{256A688C-2B9E-4EBD-BBDA-947BCECB513F}" presName="compNode" presStyleCnt="0"/>
      <dgm:spPr/>
    </dgm:pt>
    <dgm:pt modelId="{295003D2-68A7-460A-97C7-0EE3F0689FD4}" type="pres">
      <dgm:prSet presAssocID="{256A688C-2B9E-4EBD-BBDA-947BCECB513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D2B4B19C-FF0F-470D-9474-75514ECBFA61}" type="pres">
      <dgm:prSet presAssocID="{256A688C-2B9E-4EBD-BBDA-947BCECB513F}" presName="iconSpace" presStyleCnt="0"/>
      <dgm:spPr/>
    </dgm:pt>
    <dgm:pt modelId="{6F0EBAAB-CBB9-48CC-B6E8-9D09E25E01A3}" type="pres">
      <dgm:prSet presAssocID="{256A688C-2B9E-4EBD-BBDA-947BCECB513F}" presName="parTx" presStyleLbl="revTx" presStyleIdx="8" presStyleCnt="10">
        <dgm:presLayoutVars>
          <dgm:chMax val="0"/>
          <dgm:chPref val="0"/>
        </dgm:presLayoutVars>
      </dgm:prSet>
      <dgm:spPr/>
    </dgm:pt>
    <dgm:pt modelId="{3335F80A-C733-4ABA-8249-0A6E2CD141DE}" type="pres">
      <dgm:prSet presAssocID="{256A688C-2B9E-4EBD-BBDA-947BCECB513F}" presName="txSpace" presStyleCnt="0"/>
      <dgm:spPr/>
    </dgm:pt>
    <dgm:pt modelId="{BB29A857-374E-46D8-87DB-AA1EA64DF0DC}" type="pres">
      <dgm:prSet presAssocID="{256A688C-2B9E-4EBD-BBDA-947BCECB513F}" presName="desTx" presStyleLbl="revTx" presStyleIdx="9" presStyleCnt="10">
        <dgm:presLayoutVars/>
      </dgm:prSet>
      <dgm:spPr/>
    </dgm:pt>
  </dgm:ptLst>
  <dgm:cxnLst>
    <dgm:cxn modelId="{8ADECF08-28C4-44EB-956C-77C58696C70F}" type="presOf" srcId="{98088B5B-32C4-431F-B6DB-BFAAB80C6949}" destId="{47FF1E6A-F722-49BB-8A69-F6C8621C1122}" srcOrd="0" destOrd="0" presId="urn:microsoft.com/office/officeart/2018/2/layout/IconLabelDescriptionList"/>
    <dgm:cxn modelId="{7FC3DA0A-2D19-45B4-9889-F341EFADD185}" type="presOf" srcId="{256A688C-2B9E-4EBD-BBDA-947BCECB513F}" destId="{6F0EBAAB-CBB9-48CC-B6E8-9D09E25E01A3}" srcOrd="0" destOrd="0" presId="urn:microsoft.com/office/officeart/2018/2/layout/IconLabelDescriptionList"/>
    <dgm:cxn modelId="{4CAE101B-2E10-4F57-9E0F-ED117D0321B9}" type="presOf" srcId="{2F0EB9E2-802E-405F-976F-E6E2B32C26F6}" destId="{14247B2C-5595-4BCF-9792-59893695CE88}" srcOrd="0" destOrd="0" presId="urn:microsoft.com/office/officeart/2018/2/layout/IconLabelDescriptionList"/>
    <dgm:cxn modelId="{3A0F921B-5E8E-4C57-B4D7-D1970A297D6F}" srcId="{3AA91AAB-2896-49A0-8C71-5DBF15BB5C7A}" destId="{C3E1A338-5470-48C0-818B-82501950DBE3}" srcOrd="0" destOrd="0" parTransId="{B638F7CC-7012-483E-BBD8-0B3DAF0DC959}" sibTransId="{AFF30C7D-DA11-4D2E-9D23-4F0FEE6A4B9A}"/>
    <dgm:cxn modelId="{4D30775D-E864-4DD4-8E59-2E2B8EC3C02C}" srcId="{0119A23A-1BBC-454C-913E-98FDDF52E130}" destId="{2F0EB9E2-802E-405F-976F-E6E2B32C26F6}" srcOrd="2" destOrd="0" parTransId="{5BE20136-AE1F-4757-B0DA-A892FDEF16E5}" sibTransId="{721562CA-C8BA-44F7-8F89-477E733C0BB6}"/>
    <dgm:cxn modelId="{94037753-59BA-4CCA-948F-90AAA171B919}" srcId="{0119A23A-1BBC-454C-913E-98FDDF52E130}" destId="{9E79C9FC-CB75-4120-B9EB-4F153934EBC7}" srcOrd="3" destOrd="0" parTransId="{9650D766-5EFB-4F91-9C16-DA2DFE549CA9}" sibTransId="{BEB6EE01-0D81-488E-8120-289068DEE5E7}"/>
    <dgm:cxn modelId="{810CA156-EF91-43C4-9F67-ADCCEF90DCAB}" type="presOf" srcId="{17BE742B-1B7B-49C8-B71B-293AA4E63908}" destId="{4718551E-A45A-4C07-8433-7CD933D917A2}" srcOrd="0" destOrd="0" presId="urn:microsoft.com/office/officeart/2018/2/layout/IconLabelDescriptionList"/>
    <dgm:cxn modelId="{63EB3A9B-6C80-46B7-94D2-D95CCB684A48}" srcId="{0119A23A-1BBC-454C-913E-98FDDF52E130}" destId="{3AA91AAB-2896-49A0-8C71-5DBF15BB5C7A}" srcOrd="0" destOrd="0" parTransId="{254DF166-3581-4F22-B500-351F8192BED1}" sibTransId="{7176221E-F0A8-4888-9344-C68B0B6CAF83}"/>
    <dgm:cxn modelId="{F432C1BB-0432-4DF3-9905-6D6A5C942479}" type="presOf" srcId="{3AA91AAB-2896-49A0-8C71-5DBF15BB5C7A}" destId="{4C8EB15D-C210-4121-A423-189AAB6518AA}" srcOrd="0" destOrd="0" presId="urn:microsoft.com/office/officeart/2018/2/layout/IconLabelDescriptionList"/>
    <dgm:cxn modelId="{8E444AC3-B906-4987-9114-3A17916F468D}" srcId="{0119A23A-1BBC-454C-913E-98FDDF52E130}" destId="{256A688C-2B9E-4EBD-BBDA-947BCECB513F}" srcOrd="4" destOrd="0" parTransId="{4C73377C-872E-42AD-A29A-0E90E87E1FDD}" sibTransId="{4EBD6EE2-A155-4AF8-B5CA-C55CF108EE92}"/>
    <dgm:cxn modelId="{1B5A80D5-21C0-487C-84DC-AE544CED57FE}" type="presOf" srcId="{0119A23A-1BBC-454C-913E-98FDDF52E130}" destId="{05356FD0-37BF-4404-A995-2EC73E0088D8}" srcOrd="0" destOrd="0" presId="urn:microsoft.com/office/officeart/2018/2/layout/IconLabelDescriptionList"/>
    <dgm:cxn modelId="{0662DED7-01E8-4E72-B636-230F0C9028E7}" srcId="{0119A23A-1BBC-454C-913E-98FDDF52E130}" destId="{17BE742B-1B7B-49C8-B71B-293AA4E63908}" srcOrd="1" destOrd="0" parTransId="{FC6FAC32-1B60-490F-8C51-AC241F665CC3}" sibTransId="{0939150F-672C-4E0D-BF72-A7EC94BC4E1D}"/>
    <dgm:cxn modelId="{3AC99CE2-484C-45B0-A58C-9AA29E9A9A98}" srcId="{17BE742B-1B7B-49C8-B71B-293AA4E63908}" destId="{98088B5B-32C4-431F-B6DB-BFAAB80C6949}" srcOrd="0" destOrd="0" parTransId="{1BC608AF-D330-4EE9-977E-6CF3D50988E4}" sibTransId="{CC476E8F-F4AD-4B28-895B-647DA0A10E69}"/>
    <dgm:cxn modelId="{5299E8F5-EA99-426C-9FB3-EE380386B4CF}" type="presOf" srcId="{9E79C9FC-CB75-4120-B9EB-4F153934EBC7}" destId="{CB4DBD0C-03A4-4673-AB1D-CBFDD2B5E581}" srcOrd="0" destOrd="0" presId="urn:microsoft.com/office/officeart/2018/2/layout/IconLabelDescriptionList"/>
    <dgm:cxn modelId="{79E2B0FF-9EB8-4ADA-9BAE-22DEDC1EC3B0}" type="presOf" srcId="{C3E1A338-5470-48C0-818B-82501950DBE3}" destId="{AB5694A9-AF95-4A72-B647-9C837CA0F427}" srcOrd="0" destOrd="0" presId="urn:microsoft.com/office/officeart/2018/2/layout/IconLabelDescriptionList"/>
    <dgm:cxn modelId="{9F5B0E17-67EF-40D4-A43B-64745D82BC67}" type="presParOf" srcId="{05356FD0-37BF-4404-A995-2EC73E0088D8}" destId="{12E50A16-3E03-45E7-97CD-C8F46CE0971B}" srcOrd="0" destOrd="0" presId="urn:microsoft.com/office/officeart/2018/2/layout/IconLabelDescriptionList"/>
    <dgm:cxn modelId="{01DDEFA5-A7DC-470B-8BF5-69BEC6CC0C90}" type="presParOf" srcId="{12E50A16-3E03-45E7-97CD-C8F46CE0971B}" destId="{906B9EC9-A979-4F70-B3B8-41FF338BCDEA}" srcOrd="0" destOrd="0" presId="urn:microsoft.com/office/officeart/2018/2/layout/IconLabelDescriptionList"/>
    <dgm:cxn modelId="{E65A503E-7A98-483B-A96C-5EC0D4E84BFB}" type="presParOf" srcId="{12E50A16-3E03-45E7-97CD-C8F46CE0971B}" destId="{1BDDC5E3-0E09-434D-8CBE-3812D7A2EEF6}" srcOrd="1" destOrd="0" presId="urn:microsoft.com/office/officeart/2018/2/layout/IconLabelDescriptionList"/>
    <dgm:cxn modelId="{EB648B47-0E08-4DF5-B4F3-7B63896AC45F}" type="presParOf" srcId="{12E50A16-3E03-45E7-97CD-C8F46CE0971B}" destId="{4C8EB15D-C210-4121-A423-189AAB6518AA}" srcOrd="2" destOrd="0" presId="urn:microsoft.com/office/officeart/2018/2/layout/IconLabelDescriptionList"/>
    <dgm:cxn modelId="{12CDAAE9-A224-4D31-8208-237B5DB42E38}" type="presParOf" srcId="{12E50A16-3E03-45E7-97CD-C8F46CE0971B}" destId="{9DF628EA-D8B9-48E2-8AD1-887985BB5D88}" srcOrd="3" destOrd="0" presId="urn:microsoft.com/office/officeart/2018/2/layout/IconLabelDescriptionList"/>
    <dgm:cxn modelId="{1F868795-7EB1-48D7-AA37-BA67363C763D}" type="presParOf" srcId="{12E50A16-3E03-45E7-97CD-C8F46CE0971B}" destId="{AB5694A9-AF95-4A72-B647-9C837CA0F427}" srcOrd="4" destOrd="0" presId="urn:microsoft.com/office/officeart/2018/2/layout/IconLabelDescriptionList"/>
    <dgm:cxn modelId="{EA14E03B-B5A1-4407-8FD9-A9667271AE29}" type="presParOf" srcId="{05356FD0-37BF-4404-A995-2EC73E0088D8}" destId="{3BBC6B60-C41A-42A3-B93F-380E23656821}" srcOrd="1" destOrd="0" presId="urn:microsoft.com/office/officeart/2018/2/layout/IconLabelDescriptionList"/>
    <dgm:cxn modelId="{54F44FCB-AD30-4B0C-AABA-B497EED05122}" type="presParOf" srcId="{05356FD0-37BF-4404-A995-2EC73E0088D8}" destId="{53D102BD-4EB6-4CB8-907F-239932178F58}" srcOrd="2" destOrd="0" presId="urn:microsoft.com/office/officeart/2018/2/layout/IconLabelDescriptionList"/>
    <dgm:cxn modelId="{AF2C3B46-DFA0-4EC9-ACE1-2B7B90E135F5}" type="presParOf" srcId="{53D102BD-4EB6-4CB8-907F-239932178F58}" destId="{A0E6007D-937E-4941-A939-09C4ECE2A662}" srcOrd="0" destOrd="0" presId="urn:microsoft.com/office/officeart/2018/2/layout/IconLabelDescriptionList"/>
    <dgm:cxn modelId="{F131569D-970B-4878-9A2F-3A2DE70E4794}" type="presParOf" srcId="{53D102BD-4EB6-4CB8-907F-239932178F58}" destId="{CC484AC4-B3C6-4974-8C1A-2D7557D62005}" srcOrd="1" destOrd="0" presId="urn:microsoft.com/office/officeart/2018/2/layout/IconLabelDescriptionList"/>
    <dgm:cxn modelId="{7972E021-80CB-4EB4-A24A-2696B06F505D}" type="presParOf" srcId="{53D102BD-4EB6-4CB8-907F-239932178F58}" destId="{4718551E-A45A-4C07-8433-7CD933D917A2}" srcOrd="2" destOrd="0" presId="urn:microsoft.com/office/officeart/2018/2/layout/IconLabelDescriptionList"/>
    <dgm:cxn modelId="{B394DBCA-A54F-4CA6-A46E-1720C3EFA2A7}" type="presParOf" srcId="{53D102BD-4EB6-4CB8-907F-239932178F58}" destId="{525DB38E-51ED-4FD4-8BAE-75104F38899F}" srcOrd="3" destOrd="0" presId="urn:microsoft.com/office/officeart/2018/2/layout/IconLabelDescriptionList"/>
    <dgm:cxn modelId="{CD769029-0F00-4F9A-878F-0B3B1F8C43E0}" type="presParOf" srcId="{53D102BD-4EB6-4CB8-907F-239932178F58}" destId="{47FF1E6A-F722-49BB-8A69-F6C8621C1122}" srcOrd="4" destOrd="0" presId="urn:microsoft.com/office/officeart/2018/2/layout/IconLabelDescriptionList"/>
    <dgm:cxn modelId="{AC08C5C4-E763-4570-ADE1-D218FB8D1A85}" type="presParOf" srcId="{05356FD0-37BF-4404-A995-2EC73E0088D8}" destId="{1A1FE137-729D-4299-B541-47C5730EF6EE}" srcOrd="3" destOrd="0" presId="urn:microsoft.com/office/officeart/2018/2/layout/IconLabelDescriptionList"/>
    <dgm:cxn modelId="{B399009F-64EC-4BEE-945C-C204C82D57F6}" type="presParOf" srcId="{05356FD0-37BF-4404-A995-2EC73E0088D8}" destId="{6801EBEC-2CD8-43A1-A28C-A083BCE21182}" srcOrd="4" destOrd="0" presId="urn:microsoft.com/office/officeart/2018/2/layout/IconLabelDescriptionList"/>
    <dgm:cxn modelId="{83F9DF60-50A9-40DE-B891-10A696E26D86}" type="presParOf" srcId="{6801EBEC-2CD8-43A1-A28C-A083BCE21182}" destId="{76ABE5A9-9478-48B6-B1AE-68962B3A3692}" srcOrd="0" destOrd="0" presId="urn:microsoft.com/office/officeart/2018/2/layout/IconLabelDescriptionList"/>
    <dgm:cxn modelId="{01EEAF07-5A8E-434D-B012-5AA73CFB8EF4}" type="presParOf" srcId="{6801EBEC-2CD8-43A1-A28C-A083BCE21182}" destId="{E404096A-B9FE-441E-847E-EE9EE8698799}" srcOrd="1" destOrd="0" presId="urn:microsoft.com/office/officeart/2018/2/layout/IconLabelDescriptionList"/>
    <dgm:cxn modelId="{ABAB117E-D031-4A42-A777-B941BEC9748D}" type="presParOf" srcId="{6801EBEC-2CD8-43A1-A28C-A083BCE21182}" destId="{14247B2C-5595-4BCF-9792-59893695CE88}" srcOrd="2" destOrd="0" presId="urn:microsoft.com/office/officeart/2018/2/layout/IconLabelDescriptionList"/>
    <dgm:cxn modelId="{940DBB1F-6A60-4014-B949-BF0B50F314E3}" type="presParOf" srcId="{6801EBEC-2CD8-43A1-A28C-A083BCE21182}" destId="{04EC9461-C2AD-4AF5-B562-083D52375608}" srcOrd="3" destOrd="0" presId="urn:microsoft.com/office/officeart/2018/2/layout/IconLabelDescriptionList"/>
    <dgm:cxn modelId="{D14C09F9-8798-4D37-A0CB-A9FDD0CD7038}" type="presParOf" srcId="{6801EBEC-2CD8-43A1-A28C-A083BCE21182}" destId="{B605CD8F-8357-47E4-895C-CD90B6DEFB23}" srcOrd="4" destOrd="0" presId="urn:microsoft.com/office/officeart/2018/2/layout/IconLabelDescriptionList"/>
    <dgm:cxn modelId="{8F9546A6-8753-460D-B29F-C59A9CC69740}" type="presParOf" srcId="{05356FD0-37BF-4404-A995-2EC73E0088D8}" destId="{06BA4E10-8687-4269-892F-B17614D9004D}" srcOrd="5" destOrd="0" presId="urn:microsoft.com/office/officeart/2018/2/layout/IconLabelDescriptionList"/>
    <dgm:cxn modelId="{3DC45598-CC77-46FF-94E5-71962530ECB6}" type="presParOf" srcId="{05356FD0-37BF-4404-A995-2EC73E0088D8}" destId="{1923B418-A1D7-48D4-89FD-C20AB6BC2D35}" srcOrd="6" destOrd="0" presId="urn:microsoft.com/office/officeart/2018/2/layout/IconLabelDescriptionList"/>
    <dgm:cxn modelId="{9803E937-0211-499C-A62C-CABD77717A49}" type="presParOf" srcId="{1923B418-A1D7-48D4-89FD-C20AB6BC2D35}" destId="{AADC8E83-4400-4C7C-A1AD-7660EB5EE6D7}" srcOrd="0" destOrd="0" presId="urn:microsoft.com/office/officeart/2018/2/layout/IconLabelDescriptionList"/>
    <dgm:cxn modelId="{3ED6F8BF-C5B4-4C8E-BCA7-8B6A891940C9}" type="presParOf" srcId="{1923B418-A1D7-48D4-89FD-C20AB6BC2D35}" destId="{51CE7F5C-0E98-49C2-B02B-F0D9D044F4A7}" srcOrd="1" destOrd="0" presId="urn:microsoft.com/office/officeart/2018/2/layout/IconLabelDescriptionList"/>
    <dgm:cxn modelId="{F0B2581F-7848-4117-AC92-C7FC719A7516}" type="presParOf" srcId="{1923B418-A1D7-48D4-89FD-C20AB6BC2D35}" destId="{CB4DBD0C-03A4-4673-AB1D-CBFDD2B5E581}" srcOrd="2" destOrd="0" presId="urn:microsoft.com/office/officeart/2018/2/layout/IconLabelDescriptionList"/>
    <dgm:cxn modelId="{BCC2698A-0277-437F-9AAF-0CE2D1802B0C}" type="presParOf" srcId="{1923B418-A1D7-48D4-89FD-C20AB6BC2D35}" destId="{A5FDEBC6-EE7F-4F82-998B-DE54885B012E}" srcOrd="3" destOrd="0" presId="urn:microsoft.com/office/officeart/2018/2/layout/IconLabelDescriptionList"/>
    <dgm:cxn modelId="{26AECAFC-6948-4E1A-84F1-EE49DE475149}" type="presParOf" srcId="{1923B418-A1D7-48D4-89FD-C20AB6BC2D35}" destId="{3FBA36F3-CCAB-465B-A144-C0F4439CC4CA}" srcOrd="4" destOrd="0" presId="urn:microsoft.com/office/officeart/2018/2/layout/IconLabelDescriptionList"/>
    <dgm:cxn modelId="{BF1500E1-FE1D-4B77-89E0-AC9836466646}" type="presParOf" srcId="{05356FD0-37BF-4404-A995-2EC73E0088D8}" destId="{D697F4EF-29B1-47AB-9E7B-110069EC6293}" srcOrd="7" destOrd="0" presId="urn:microsoft.com/office/officeart/2018/2/layout/IconLabelDescriptionList"/>
    <dgm:cxn modelId="{90CBE3E0-238A-4E12-9F84-92B6556FFB07}" type="presParOf" srcId="{05356FD0-37BF-4404-A995-2EC73E0088D8}" destId="{19F9BBED-98A6-4E9B-BE76-FFBA58C9A1ED}" srcOrd="8" destOrd="0" presId="urn:microsoft.com/office/officeart/2018/2/layout/IconLabelDescriptionList"/>
    <dgm:cxn modelId="{BDEF3E1C-B0D9-42CA-8DBB-B9CC5BC10435}" type="presParOf" srcId="{19F9BBED-98A6-4E9B-BE76-FFBA58C9A1ED}" destId="{295003D2-68A7-460A-97C7-0EE3F0689FD4}" srcOrd="0" destOrd="0" presId="urn:microsoft.com/office/officeart/2018/2/layout/IconLabelDescriptionList"/>
    <dgm:cxn modelId="{C76CCD52-068A-4722-A550-576EAF29E0D1}" type="presParOf" srcId="{19F9BBED-98A6-4E9B-BE76-FFBA58C9A1ED}" destId="{D2B4B19C-FF0F-470D-9474-75514ECBFA61}" srcOrd="1" destOrd="0" presId="urn:microsoft.com/office/officeart/2018/2/layout/IconLabelDescriptionList"/>
    <dgm:cxn modelId="{935E6477-9071-409D-B980-4A7F18D36945}" type="presParOf" srcId="{19F9BBED-98A6-4E9B-BE76-FFBA58C9A1ED}" destId="{6F0EBAAB-CBB9-48CC-B6E8-9D09E25E01A3}" srcOrd="2" destOrd="0" presId="urn:microsoft.com/office/officeart/2018/2/layout/IconLabelDescriptionList"/>
    <dgm:cxn modelId="{9A6673EA-67AB-452A-B77D-8C61F72244D8}" type="presParOf" srcId="{19F9BBED-98A6-4E9B-BE76-FFBA58C9A1ED}" destId="{3335F80A-C733-4ABA-8249-0A6E2CD141DE}" srcOrd="3" destOrd="0" presId="urn:microsoft.com/office/officeart/2018/2/layout/IconLabelDescriptionList"/>
    <dgm:cxn modelId="{BED00EFF-6E66-456E-8C49-B8FD7F6BBDFD}" type="presParOf" srcId="{19F9BBED-98A6-4E9B-BE76-FFBA58C9A1ED}" destId="{BB29A857-374E-46D8-87DB-AA1EA64DF0DC}"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BEFC-5839-4DFA-B0E7-72DB2B1E2B78}">
      <dsp:nvSpPr>
        <dsp:cNvPr id="0" name=""/>
        <dsp:cNvSpPr/>
      </dsp:nvSpPr>
      <dsp:spPr>
        <a:xfrm>
          <a:off x="0" y="754541"/>
          <a:ext cx="7902641" cy="13929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F267F-2B67-4C76-BCD4-6354F753AEE4}">
      <dsp:nvSpPr>
        <dsp:cNvPr id="0" name=""/>
        <dsp:cNvSpPr/>
      </dsp:nvSpPr>
      <dsp:spPr>
        <a:xfrm>
          <a:off x="421382" y="1067966"/>
          <a:ext cx="766149" cy="7661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0DF479-6452-40FA-9F92-1DA840335F6F}">
      <dsp:nvSpPr>
        <dsp:cNvPr id="0" name=""/>
        <dsp:cNvSpPr/>
      </dsp:nvSpPr>
      <dsp:spPr>
        <a:xfrm>
          <a:off x="1608914" y="754541"/>
          <a:ext cx="6293726" cy="13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6" tIns="147426" rIns="147426" bIns="147426" numCol="1" spcCol="1270" anchor="ctr" anchorCtr="0">
          <a:noAutofit/>
        </a:bodyPr>
        <a:lstStyle/>
        <a:p>
          <a:pPr marL="0" lvl="0" indent="0" algn="l" defTabSz="622300">
            <a:lnSpc>
              <a:spcPct val="100000"/>
            </a:lnSpc>
            <a:spcBef>
              <a:spcPct val="0"/>
            </a:spcBef>
            <a:spcAft>
              <a:spcPct val="35000"/>
            </a:spcAft>
            <a:buNone/>
          </a:pPr>
          <a:r>
            <a:rPr lang="en-US" sz="1400" b="0" i="0" kern="120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which can be used if an alternate company wants to bid against SpaceX for a rocket launch.</a:t>
          </a:r>
          <a:endParaRPr lang="en-US" sz="1400" kern="1200" dirty="0"/>
        </a:p>
      </dsp:txBody>
      <dsp:txXfrm>
        <a:off x="1608914" y="754541"/>
        <a:ext cx="6293726" cy="1392999"/>
      </dsp:txXfrm>
    </dsp:sp>
    <dsp:sp modelId="{ECACBF02-6946-41AF-A001-BFCC90B437DF}">
      <dsp:nvSpPr>
        <dsp:cNvPr id="0" name=""/>
        <dsp:cNvSpPr/>
      </dsp:nvSpPr>
      <dsp:spPr>
        <a:xfrm>
          <a:off x="0" y="2495790"/>
          <a:ext cx="7902641" cy="13929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6920B-9A1A-4E97-974C-FAF1982B59FE}">
      <dsp:nvSpPr>
        <dsp:cNvPr id="0" name=""/>
        <dsp:cNvSpPr/>
      </dsp:nvSpPr>
      <dsp:spPr>
        <a:xfrm>
          <a:off x="421382" y="2809215"/>
          <a:ext cx="766149" cy="7661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B34256-3560-47D0-BA0A-B2D066D5767C}">
      <dsp:nvSpPr>
        <dsp:cNvPr id="0" name=""/>
        <dsp:cNvSpPr/>
      </dsp:nvSpPr>
      <dsp:spPr>
        <a:xfrm>
          <a:off x="1608914" y="2495790"/>
          <a:ext cx="6293726" cy="13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26" tIns="147426" rIns="147426" bIns="147426" numCol="1" spcCol="1270" anchor="ctr" anchorCtr="0">
          <a:noAutofit/>
        </a:bodyPr>
        <a:lstStyle/>
        <a:p>
          <a:pPr marL="0" lvl="0" indent="0" algn="l" defTabSz="622300">
            <a:lnSpc>
              <a:spcPct val="100000"/>
            </a:lnSpc>
            <a:spcBef>
              <a:spcPct val="0"/>
            </a:spcBef>
            <a:spcAft>
              <a:spcPct val="35000"/>
            </a:spcAft>
            <a:buNone/>
          </a:pPr>
          <a:r>
            <a:rPr lang="en-US" sz="1400" kern="1200" dirty="0"/>
            <a:t>What data set will be used to train the model?</a:t>
          </a:r>
        </a:p>
        <a:p>
          <a:pPr marL="0" lvl="0" indent="0" algn="l" defTabSz="622300">
            <a:lnSpc>
              <a:spcPct val="100000"/>
            </a:lnSpc>
            <a:spcBef>
              <a:spcPct val="0"/>
            </a:spcBef>
            <a:spcAft>
              <a:spcPct val="35000"/>
            </a:spcAft>
            <a:buNone/>
          </a:pPr>
          <a:r>
            <a:rPr lang="en-US" sz="1400" kern="1200" dirty="0"/>
            <a:t>What features affect successful rate of launch and landing?</a:t>
          </a:r>
        </a:p>
        <a:p>
          <a:pPr marL="0" lvl="0" indent="0" algn="l" defTabSz="622300">
            <a:lnSpc>
              <a:spcPct val="100000"/>
            </a:lnSpc>
            <a:spcBef>
              <a:spcPct val="0"/>
            </a:spcBef>
            <a:spcAft>
              <a:spcPct val="35000"/>
            </a:spcAft>
            <a:buNone/>
          </a:pPr>
          <a:r>
            <a:rPr lang="en-US" sz="1400" kern="1200" dirty="0"/>
            <a:t>How reliable will the trained model be?</a:t>
          </a:r>
        </a:p>
      </dsp:txBody>
      <dsp:txXfrm>
        <a:off x="1608914" y="2495790"/>
        <a:ext cx="6293726" cy="1392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B9EC9-A979-4F70-B3B8-41FF338BCDEA}">
      <dsp:nvSpPr>
        <dsp:cNvPr id="0" name=""/>
        <dsp:cNvSpPr/>
      </dsp:nvSpPr>
      <dsp:spPr>
        <a:xfrm>
          <a:off x="5081" y="937584"/>
          <a:ext cx="484312" cy="484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EB15D-C210-4121-A423-189AAB6518AA}">
      <dsp:nvSpPr>
        <dsp:cNvPr id="0" name=""/>
        <dsp:cNvSpPr/>
      </dsp:nvSpPr>
      <dsp:spPr>
        <a:xfrm>
          <a:off x="5081" y="1524463"/>
          <a:ext cx="1383750" cy="124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Data collection methodology:</a:t>
          </a:r>
        </a:p>
      </dsp:txBody>
      <dsp:txXfrm>
        <a:off x="5081" y="1524463"/>
        <a:ext cx="1383750" cy="1245375"/>
      </dsp:txXfrm>
    </dsp:sp>
    <dsp:sp modelId="{AB5694A9-AF95-4A72-B647-9C837CA0F427}">
      <dsp:nvSpPr>
        <dsp:cNvPr id="0" name=""/>
        <dsp:cNvSpPr/>
      </dsp:nvSpPr>
      <dsp:spPr>
        <a:xfrm>
          <a:off x="2" y="2407317"/>
          <a:ext cx="1383750" cy="50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Requested from SpaceX API and scraped from Wikipedia</a:t>
          </a:r>
        </a:p>
      </dsp:txBody>
      <dsp:txXfrm>
        <a:off x="2" y="2407317"/>
        <a:ext cx="1383750" cy="505297"/>
      </dsp:txXfrm>
    </dsp:sp>
    <dsp:sp modelId="{A0E6007D-937E-4941-A939-09C4ECE2A662}">
      <dsp:nvSpPr>
        <dsp:cNvPr id="0" name=""/>
        <dsp:cNvSpPr/>
      </dsp:nvSpPr>
      <dsp:spPr>
        <a:xfrm>
          <a:off x="1630987" y="937584"/>
          <a:ext cx="484312" cy="484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18551E-A45A-4C07-8433-7CD933D917A2}">
      <dsp:nvSpPr>
        <dsp:cNvPr id="0" name=""/>
        <dsp:cNvSpPr/>
      </dsp:nvSpPr>
      <dsp:spPr>
        <a:xfrm>
          <a:off x="1630987" y="1524463"/>
          <a:ext cx="1383750" cy="124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Perform data wrangling</a:t>
          </a:r>
        </a:p>
      </dsp:txBody>
      <dsp:txXfrm>
        <a:off x="1630987" y="1524463"/>
        <a:ext cx="1383750" cy="1245375"/>
      </dsp:txXfrm>
    </dsp:sp>
    <dsp:sp modelId="{47FF1E6A-F722-49BB-8A69-F6C8621C1122}">
      <dsp:nvSpPr>
        <dsp:cNvPr id="0" name=""/>
        <dsp:cNvSpPr/>
      </dsp:nvSpPr>
      <dsp:spPr>
        <a:xfrm>
          <a:off x="1630987" y="2406398"/>
          <a:ext cx="1383750" cy="50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Remove irrelevant, replace missing values, and hot encoding data</a:t>
          </a:r>
        </a:p>
      </dsp:txBody>
      <dsp:txXfrm>
        <a:off x="1630987" y="2406398"/>
        <a:ext cx="1383750" cy="505297"/>
      </dsp:txXfrm>
    </dsp:sp>
    <dsp:sp modelId="{76ABE5A9-9478-48B6-B1AE-68962B3A3692}">
      <dsp:nvSpPr>
        <dsp:cNvPr id="0" name=""/>
        <dsp:cNvSpPr/>
      </dsp:nvSpPr>
      <dsp:spPr>
        <a:xfrm>
          <a:off x="3256893" y="937584"/>
          <a:ext cx="484312" cy="484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247B2C-5595-4BCF-9792-59893695CE88}">
      <dsp:nvSpPr>
        <dsp:cNvPr id="0" name=""/>
        <dsp:cNvSpPr/>
      </dsp:nvSpPr>
      <dsp:spPr>
        <a:xfrm>
          <a:off x="3256893" y="1524463"/>
          <a:ext cx="1383750" cy="124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Perform exploratory data analysis (EDA) using visualization and SQL</a:t>
          </a:r>
        </a:p>
      </dsp:txBody>
      <dsp:txXfrm>
        <a:off x="3256893" y="1524463"/>
        <a:ext cx="1383750" cy="1245375"/>
      </dsp:txXfrm>
    </dsp:sp>
    <dsp:sp modelId="{B605CD8F-8357-47E4-895C-CD90B6DEFB23}">
      <dsp:nvSpPr>
        <dsp:cNvPr id="0" name=""/>
        <dsp:cNvSpPr/>
      </dsp:nvSpPr>
      <dsp:spPr>
        <a:xfrm>
          <a:off x="3256893" y="2817543"/>
          <a:ext cx="1383750" cy="505297"/>
        </a:xfrm>
        <a:prstGeom prst="rect">
          <a:avLst/>
        </a:prstGeom>
        <a:noFill/>
        <a:ln>
          <a:noFill/>
        </a:ln>
        <a:effectLst/>
      </dsp:spPr>
      <dsp:style>
        <a:lnRef idx="0">
          <a:scrgbClr r="0" g="0" b="0"/>
        </a:lnRef>
        <a:fillRef idx="0">
          <a:scrgbClr r="0" g="0" b="0"/>
        </a:fillRef>
        <a:effectRef idx="0">
          <a:scrgbClr r="0" g="0" b="0"/>
        </a:effectRef>
        <a:fontRef idx="minor"/>
      </dsp:style>
    </dsp:sp>
    <dsp:sp modelId="{AADC8E83-4400-4C7C-A1AD-7660EB5EE6D7}">
      <dsp:nvSpPr>
        <dsp:cNvPr id="0" name=""/>
        <dsp:cNvSpPr/>
      </dsp:nvSpPr>
      <dsp:spPr>
        <a:xfrm>
          <a:off x="4882799" y="937584"/>
          <a:ext cx="484312" cy="484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DBD0C-03A4-4673-AB1D-CBFDD2B5E581}">
      <dsp:nvSpPr>
        <dsp:cNvPr id="0" name=""/>
        <dsp:cNvSpPr/>
      </dsp:nvSpPr>
      <dsp:spPr>
        <a:xfrm>
          <a:off x="4882799" y="1524463"/>
          <a:ext cx="1383750" cy="124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Perform interactive visual analytics using Folium and </a:t>
          </a:r>
          <a:r>
            <a:rPr lang="en-US" sz="1400" kern="1200" dirty="0" err="1"/>
            <a:t>Plotly</a:t>
          </a:r>
          <a:r>
            <a:rPr lang="en-US" sz="1400" kern="1200" dirty="0"/>
            <a:t> Dash</a:t>
          </a:r>
        </a:p>
      </dsp:txBody>
      <dsp:txXfrm>
        <a:off x="4882799" y="1524463"/>
        <a:ext cx="1383750" cy="1245375"/>
      </dsp:txXfrm>
    </dsp:sp>
    <dsp:sp modelId="{3FBA36F3-CCAB-465B-A144-C0F4439CC4CA}">
      <dsp:nvSpPr>
        <dsp:cNvPr id="0" name=""/>
        <dsp:cNvSpPr/>
      </dsp:nvSpPr>
      <dsp:spPr>
        <a:xfrm>
          <a:off x="4882799" y="2817543"/>
          <a:ext cx="1383750" cy="505297"/>
        </a:xfrm>
        <a:prstGeom prst="rect">
          <a:avLst/>
        </a:prstGeom>
        <a:noFill/>
        <a:ln>
          <a:noFill/>
        </a:ln>
        <a:effectLst/>
      </dsp:spPr>
      <dsp:style>
        <a:lnRef idx="0">
          <a:scrgbClr r="0" g="0" b="0"/>
        </a:lnRef>
        <a:fillRef idx="0">
          <a:scrgbClr r="0" g="0" b="0"/>
        </a:fillRef>
        <a:effectRef idx="0">
          <a:scrgbClr r="0" g="0" b="0"/>
        </a:effectRef>
        <a:fontRef idx="minor"/>
      </dsp:style>
    </dsp:sp>
    <dsp:sp modelId="{295003D2-68A7-460A-97C7-0EE3F0689FD4}">
      <dsp:nvSpPr>
        <dsp:cNvPr id="0" name=""/>
        <dsp:cNvSpPr/>
      </dsp:nvSpPr>
      <dsp:spPr>
        <a:xfrm>
          <a:off x="6508706" y="937584"/>
          <a:ext cx="484312" cy="484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EBAAB-CBB9-48CC-B6E8-9D09E25E01A3}">
      <dsp:nvSpPr>
        <dsp:cNvPr id="0" name=""/>
        <dsp:cNvSpPr/>
      </dsp:nvSpPr>
      <dsp:spPr>
        <a:xfrm>
          <a:off x="6508706" y="1524463"/>
          <a:ext cx="1383750" cy="124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Perform predictive analysis using classification models</a:t>
          </a:r>
        </a:p>
      </dsp:txBody>
      <dsp:txXfrm>
        <a:off x="6508706" y="1524463"/>
        <a:ext cx="1383750" cy="1245375"/>
      </dsp:txXfrm>
    </dsp:sp>
    <dsp:sp modelId="{BB29A857-374E-46D8-87DB-AA1EA64DF0DC}">
      <dsp:nvSpPr>
        <dsp:cNvPr id="0" name=""/>
        <dsp:cNvSpPr/>
      </dsp:nvSpPr>
      <dsp:spPr>
        <a:xfrm>
          <a:off x="6508706" y="2817543"/>
          <a:ext cx="1383750" cy="5052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738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E016143-E03C-4CFD-AFDC-14E5BDEA754C}" type="datetimeFigureOut">
              <a:rPr lang="en-US" smtClean="0"/>
              <a:t>8/14/2021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69151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8/14/2021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334180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8/14/2021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415682563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C94063-DF36-4330-A365-08DA1FA5B7D6}" type="datetimeFigureOut">
              <a:rPr lang="en-US" smtClean="0"/>
              <a:t>8/14/2021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68769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08A7C6C-0F39-4D70-8E8D-FE5B9C95FA73}" type="datetimeFigureOut">
              <a:rPr lang="en-US" smtClean="0"/>
              <a:t>8/14/2021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30860375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FCFA4AC-08CC-42CE-BD01-C191750A04EC}" type="datetimeFigureOut">
              <a:rPr lang="en-US" smtClean="0"/>
              <a:t>8/14/2021</a:t>
            </a:fld>
            <a:endParaRPr lang="en-US" dirty="0"/>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639748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E59FD0C-5451-4CA0-86AF-E70AE3279989}" type="datetimeFigureOut">
              <a:rPr lang="en-US" smtClean="0"/>
              <a:t>8/14/2021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32568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8/14/2021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54202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8/14/2021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70315742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F53789A-C914-4DB1-8815-80B5EC7335C5}" type="datetimeFigureOut">
              <a:rPr lang="en-US" smtClean="0"/>
              <a:t>8/14/2021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03743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E6440AA-91A0-436F-8FDB-C0F939DCAE21}" type="datetimeFigureOut">
              <a:rPr lang="en-US" smtClean="0"/>
              <a:t>8/14/2021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98707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E59FD0C-5451-4CA0-86AF-E70AE3279989}" type="datetimeFigureOut">
              <a:rPr lang="en-US" smtClean="0"/>
              <a:t>8/14/2021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52694956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68" r:id="rId12"/>
    <p:sldLayoutId id="2147483672" r:id="rId13"/>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xiaotied/ibm_ds_project" TargetMode="External"/><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a:t>Data Science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p:txBody>
          <a:bodyPr>
            <a:normAutofit/>
          </a:bodyPr>
          <a:lstStyle/>
          <a:p>
            <a:r>
              <a:rPr lang="en-US" dirty="0"/>
              <a:t>Ziheng Ding</a:t>
            </a:r>
          </a:p>
          <a:p>
            <a:r>
              <a:rPr lang="en-US" dirty="0"/>
              <a:t>Aug 14, 2021</a:t>
            </a:r>
          </a:p>
        </p:txBody>
      </p:sp>
    </p:spTree>
    <p:extLst>
      <p:ext uri="{BB962C8B-B14F-4D97-AF65-F5344CB8AC3E}">
        <p14:creationId xmlns:p14="http://schemas.microsoft.com/office/powerpoint/2010/main" val="32379141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7" y="2638044"/>
            <a:ext cx="6242715" cy="3415622"/>
          </a:xfrm>
        </p:spPr>
        <p:txBody>
          <a:bodyPr>
            <a:normAutofit lnSpcReduction="10000"/>
          </a:bodyPr>
          <a:lstStyle/>
          <a:p>
            <a:pPr>
              <a:lnSpc>
                <a:spcPct val="90000"/>
              </a:lnSpc>
            </a:pPr>
            <a:r>
              <a:rPr lang="en-US" sz="1400">
                <a:solidFill>
                  <a:schemeClr val="bg1"/>
                </a:solidFill>
              </a:rPr>
              <a:t>How data were processed</a:t>
            </a:r>
          </a:p>
          <a:p>
            <a:pPr lvl="1">
              <a:lnSpc>
                <a:spcPct val="90000"/>
              </a:lnSpc>
            </a:pPr>
            <a:r>
              <a:rPr lang="en-US" sz="1400">
                <a:solidFill>
                  <a:schemeClr val="bg1"/>
                </a:solidFill>
              </a:rPr>
              <a:t>Identify and calculate the percentage of the missing values in each attribute</a:t>
            </a:r>
          </a:p>
          <a:p>
            <a:pPr lvl="1">
              <a:lnSpc>
                <a:spcPct val="90000"/>
              </a:lnSpc>
            </a:pPr>
            <a:r>
              <a:rPr lang="en-US" sz="1400">
                <a:solidFill>
                  <a:schemeClr val="bg1"/>
                </a:solidFill>
              </a:rPr>
              <a:t>Identify which columns are numerical and categorical</a:t>
            </a:r>
          </a:p>
          <a:p>
            <a:pPr lvl="1">
              <a:lnSpc>
                <a:spcPct val="90000"/>
              </a:lnSpc>
            </a:pPr>
            <a:r>
              <a:rPr lang="en-US" sz="1400">
                <a:solidFill>
                  <a:schemeClr val="bg1"/>
                </a:solidFill>
              </a:rPr>
              <a:t>Calculate the number of launches on each site</a:t>
            </a:r>
          </a:p>
          <a:p>
            <a:pPr lvl="1">
              <a:lnSpc>
                <a:spcPct val="90000"/>
              </a:lnSpc>
            </a:pPr>
            <a:r>
              <a:rPr lang="en-US" sz="1400">
                <a:solidFill>
                  <a:schemeClr val="bg1"/>
                </a:solidFill>
              </a:rPr>
              <a:t>Calculate the number and occurrence of each orbit</a:t>
            </a:r>
          </a:p>
          <a:p>
            <a:pPr lvl="1">
              <a:lnSpc>
                <a:spcPct val="90000"/>
              </a:lnSpc>
            </a:pPr>
            <a:r>
              <a:rPr lang="en-US" sz="1400">
                <a:solidFill>
                  <a:schemeClr val="bg1"/>
                </a:solidFill>
              </a:rPr>
              <a:t>Calculate the number and occurrence of mission outcome per orbit type</a:t>
            </a:r>
          </a:p>
          <a:p>
            <a:pPr lvl="1">
              <a:lnSpc>
                <a:spcPct val="90000"/>
              </a:lnSpc>
            </a:pPr>
            <a:r>
              <a:rPr lang="en-US" sz="1400">
                <a:solidFill>
                  <a:schemeClr val="bg1"/>
                </a:solidFill>
              </a:rPr>
              <a:t>Create a landing outcome label from Outcome column</a:t>
            </a:r>
          </a:p>
          <a:p>
            <a:pPr lvl="1">
              <a:lnSpc>
                <a:spcPct val="90000"/>
              </a:lnSpc>
            </a:pPr>
            <a:endParaRPr lang="en-US" sz="1400">
              <a:solidFill>
                <a:schemeClr val="bg1"/>
              </a:solidFill>
            </a:endParaRPr>
          </a:p>
          <a:p>
            <a:pPr>
              <a:lnSpc>
                <a:spcPct val="90000"/>
              </a:lnSpc>
            </a:pPr>
            <a:endParaRPr lang="en-US" sz="1400">
              <a:solidFill>
                <a:schemeClr val="bg1"/>
              </a:solidFill>
            </a:endParaRPr>
          </a:p>
          <a:p>
            <a:pPr marL="0" indent="0">
              <a:lnSpc>
                <a:spcPct val="90000"/>
              </a:lnSpc>
              <a:buNone/>
            </a:pPr>
            <a:endParaRPr lang="en-US" sz="1400">
              <a:solidFill>
                <a:schemeClr val="bg1"/>
              </a:solidFill>
            </a:endParaRPr>
          </a:p>
          <a:p>
            <a:pPr>
              <a:lnSpc>
                <a:spcPct val="90000"/>
              </a:lnSpc>
            </a:pPr>
            <a:r>
              <a:rPr lang="en-US" sz="1400">
                <a:solidFill>
                  <a:schemeClr val="bg1"/>
                </a:solidFill>
              </a:rPr>
              <a:t>https://github.com/xiaotied/ibm_ds_project/blob/main/W1-DataWrangling.ipynb</a:t>
            </a:r>
          </a:p>
          <a:p>
            <a:pPr>
              <a:lnSpc>
                <a:spcPct val="90000"/>
              </a:lnSpc>
            </a:pPr>
            <a:endParaRPr lang="en-US" sz="1400">
              <a:solidFill>
                <a:schemeClr val="bg1"/>
              </a:solidFill>
            </a:endParaRPr>
          </a:p>
          <a:p>
            <a:pPr>
              <a:lnSpc>
                <a:spcPct val="90000"/>
              </a:lnSpc>
            </a:pPr>
            <a:endParaRPr lang="en-US" sz="1400">
              <a:solidFill>
                <a:schemeClr val="bg1"/>
              </a:solidFill>
            </a:endParaRPr>
          </a:p>
        </p:txBody>
      </p:sp>
      <p:pic>
        <p:nvPicPr>
          <p:cNvPr id="6" name="Picture 5" descr="A screenshot of a text message&#10;&#10;Description automatically generated with low confidence">
            <a:extLst>
              <a:ext uri="{FF2B5EF4-FFF2-40B4-BE49-F238E27FC236}">
                <a16:creationId xmlns:a16="http://schemas.microsoft.com/office/drawing/2014/main" id="{CDBD4964-A6E8-41AA-8254-FAD289EC7009}"/>
              </a:ext>
            </a:extLst>
          </p:cNvPr>
          <p:cNvPicPr>
            <a:picLocks noChangeAspect="1"/>
          </p:cNvPicPr>
          <p:nvPr/>
        </p:nvPicPr>
        <p:blipFill>
          <a:blip r:embed="rId2"/>
          <a:stretch>
            <a:fillRect/>
          </a:stretch>
        </p:blipFill>
        <p:spPr>
          <a:xfrm>
            <a:off x="9205265" y="623485"/>
            <a:ext cx="1257871" cy="5410199"/>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a:pPr>
                <a:lnSpc>
                  <a:spcPct val="90000"/>
                </a:lnSpc>
                <a:spcAft>
                  <a:spcPts val="600"/>
                </a:spcAft>
              </a:pPr>
              <a:t>10</a:t>
            </a:fld>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7" y="2638044"/>
            <a:ext cx="6242715" cy="3415622"/>
          </a:xfrm>
        </p:spPr>
        <p:txBody>
          <a:bodyPr>
            <a:normAutofit/>
          </a:bodyPr>
          <a:lstStyle/>
          <a:p>
            <a:r>
              <a:rPr lang="en-US" dirty="0">
                <a:solidFill>
                  <a:schemeClr val="bg1"/>
                </a:solidFill>
              </a:rPr>
              <a:t>In the EDA, I used the following charts:</a:t>
            </a:r>
          </a:p>
          <a:p>
            <a:pPr lvl="1"/>
            <a:r>
              <a:rPr lang="en-US" dirty="0">
                <a:solidFill>
                  <a:schemeClr val="bg1"/>
                </a:solidFill>
              </a:rPr>
              <a:t>Scatter point chart to visualize the pattern between features</a:t>
            </a:r>
          </a:p>
          <a:p>
            <a:pPr lvl="1"/>
            <a:r>
              <a:rPr lang="en-US" dirty="0">
                <a:solidFill>
                  <a:schemeClr val="bg1"/>
                </a:solidFill>
              </a:rPr>
              <a:t>Bar plot to visualize the distribution of data points and comparison the values between features.</a:t>
            </a:r>
          </a:p>
          <a:p>
            <a:pPr lvl="1"/>
            <a:r>
              <a:rPr lang="en-US" dirty="0">
                <a:solidFill>
                  <a:schemeClr val="bg1"/>
                </a:solidFill>
              </a:rPr>
              <a:t>Line chart to visualize the relationship between features.</a:t>
            </a:r>
          </a:p>
          <a:p>
            <a:pPr marL="0" indent="0">
              <a:buNone/>
            </a:pPr>
            <a:endParaRPr lang="en-US" dirty="0">
              <a:solidFill>
                <a:schemeClr val="bg1"/>
              </a:solidFill>
            </a:endParaRPr>
          </a:p>
          <a:p>
            <a:r>
              <a:rPr lang="en-US" dirty="0">
                <a:solidFill>
                  <a:schemeClr val="bg1"/>
                </a:solidFill>
              </a:rPr>
              <a:t>https://github.com/xiaotied/ibm_ds_project/blob/main/W2-EDAwithVisualizationLab.ipynb</a:t>
            </a:r>
          </a:p>
          <a:p>
            <a:endParaRPr lang="en-US" dirty="0">
              <a:solidFill>
                <a:schemeClr val="bg1"/>
              </a:solidFill>
            </a:endParaRPr>
          </a:p>
          <a:p>
            <a:endParaRPr lang="en-US" dirty="0">
              <a:solidFill>
                <a:schemeClr val="bg1"/>
              </a:solidFill>
            </a:endParaRPr>
          </a:p>
        </p:txBody>
      </p:sp>
      <p:pic>
        <p:nvPicPr>
          <p:cNvPr id="9" name="Graphic 8" descr="Presentation with Pie Chart">
            <a:extLst>
              <a:ext uri="{FF2B5EF4-FFF2-40B4-BE49-F238E27FC236}">
                <a16:creationId xmlns:a16="http://schemas.microsoft.com/office/drawing/2014/main" id="{47FAF7FD-CD68-4560-B5CB-160FFE42A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27791D7-DF79-43F2-BBE2-8A8EBEA63B95}"/>
              </a:ext>
            </a:extLst>
          </p:cNvPr>
          <p:cNvSpPr>
            <a:spLocks noGrp="1"/>
          </p:cNvSpPr>
          <p:nvPr>
            <p:ph type="title"/>
          </p:nvPr>
        </p:nvSpPr>
        <p:spPr>
          <a:xfrm>
            <a:off x="2231136" y="551224"/>
            <a:ext cx="7729728" cy="1188720"/>
          </a:xfrm>
          <a:solidFill>
            <a:srgbClr val="FFFFFF">
              <a:alpha val="10000"/>
            </a:srgbClr>
          </a:solidFill>
          <a:ln>
            <a:solidFill>
              <a:schemeClr val="tx1"/>
            </a:solidFill>
          </a:ln>
        </p:spPr>
        <p:txBody>
          <a:bodyPr>
            <a:normAutofit/>
          </a:bodyPr>
          <a:lstStyle/>
          <a:p>
            <a:r>
              <a:rPr lang="en-US">
                <a:solidFill>
                  <a:schemeClr val="tx1"/>
                </a:solidFill>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438921" y="2228949"/>
            <a:ext cx="9314158" cy="3945636"/>
          </a:xfrm>
        </p:spPr>
        <p:txBody>
          <a:bodyPr>
            <a:noAutofit/>
          </a:bodyPr>
          <a:lstStyle/>
          <a:p>
            <a:pPr>
              <a:lnSpc>
                <a:spcPct val="90000"/>
              </a:lnSpc>
            </a:pPr>
            <a:r>
              <a:rPr lang="en-US" sz="1400" dirty="0"/>
              <a:t>Summarize performed SQL queries using bullet points</a:t>
            </a:r>
          </a:p>
          <a:p>
            <a:pPr lvl="1">
              <a:lnSpc>
                <a:spcPct val="90000"/>
              </a:lnSpc>
            </a:pPr>
            <a:r>
              <a:rPr lang="en-US" sz="1400" dirty="0"/>
              <a:t>Display the names of the unique launch sites in the space mission</a:t>
            </a:r>
          </a:p>
          <a:p>
            <a:pPr lvl="1">
              <a:lnSpc>
                <a:spcPct val="90000"/>
              </a:lnSpc>
            </a:pPr>
            <a:r>
              <a:rPr lang="en-US" sz="1400" dirty="0"/>
              <a:t>Display 5 records where launch sites begin with the string 'CCA’</a:t>
            </a:r>
          </a:p>
          <a:p>
            <a:pPr lvl="1">
              <a:lnSpc>
                <a:spcPct val="90000"/>
              </a:lnSpc>
            </a:pPr>
            <a:r>
              <a:rPr lang="en-US" sz="1400" dirty="0"/>
              <a:t>Display the total payload mass carried by boosters launched by NASA (CRS)</a:t>
            </a:r>
          </a:p>
          <a:p>
            <a:pPr lvl="1">
              <a:lnSpc>
                <a:spcPct val="90000"/>
              </a:lnSpc>
            </a:pPr>
            <a:r>
              <a:rPr lang="en-US" sz="1400" dirty="0"/>
              <a:t>Display average payload mass carried by booster version F9 v1.1</a:t>
            </a:r>
          </a:p>
          <a:p>
            <a:pPr lvl="1">
              <a:lnSpc>
                <a:spcPct val="90000"/>
              </a:lnSpc>
            </a:pPr>
            <a:r>
              <a:rPr lang="en-US" sz="1400" dirty="0"/>
              <a:t>List the date when the first successful landing outcome in ground pad was achieved.</a:t>
            </a:r>
          </a:p>
          <a:p>
            <a:pPr lvl="1">
              <a:lnSpc>
                <a:spcPct val="90000"/>
              </a:lnSpc>
            </a:pPr>
            <a:r>
              <a:rPr lang="en-US" sz="1400" dirty="0"/>
              <a:t>List the names of the boosters which have success in drone ship and have payload mass greater than 4000 but less than 6000</a:t>
            </a:r>
          </a:p>
          <a:p>
            <a:pPr lvl="1">
              <a:lnSpc>
                <a:spcPct val="90000"/>
              </a:lnSpc>
            </a:pPr>
            <a:r>
              <a:rPr lang="en-US" sz="1400" dirty="0"/>
              <a:t>List the total number of successful and failure mission outcomes</a:t>
            </a:r>
          </a:p>
          <a:p>
            <a:pPr lvl="1">
              <a:lnSpc>
                <a:spcPct val="90000"/>
              </a:lnSpc>
            </a:pPr>
            <a:r>
              <a:rPr lang="en-US" sz="1400" dirty="0"/>
              <a:t>List the names of the </a:t>
            </a:r>
            <a:r>
              <a:rPr lang="en-US" sz="1400" dirty="0" err="1"/>
              <a:t>booster_versions</a:t>
            </a:r>
            <a:r>
              <a:rPr lang="en-US" sz="1400" dirty="0"/>
              <a:t> which have carried the maximum payload mass. Use a subquery</a:t>
            </a:r>
          </a:p>
          <a:p>
            <a:pPr lvl="1">
              <a:lnSpc>
                <a:spcPct val="90000"/>
              </a:lnSpc>
            </a:pPr>
            <a:r>
              <a:rPr lang="en-US" sz="1400" dirty="0"/>
              <a:t>List the records which will display the month names, failure </a:t>
            </a:r>
            <a:r>
              <a:rPr lang="en-US" sz="1400" dirty="0" err="1"/>
              <a:t>landing_outcomes</a:t>
            </a:r>
            <a:r>
              <a:rPr lang="en-US" sz="1400" dirty="0"/>
              <a:t> in drone ship ,booster versions, </a:t>
            </a:r>
            <a:r>
              <a:rPr lang="en-US" sz="1400" dirty="0" err="1"/>
              <a:t>launch_site</a:t>
            </a:r>
            <a:r>
              <a:rPr lang="en-US" sz="1400" dirty="0"/>
              <a:t> for the months in year 2015</a:t>
            </a:r>
          </a:p>
          <a:p>
            <a:pPr lvl="1">
              <a:lnSpc>
                <a:spcPct val="90000"/>
              </a:lnSpc>
            </a:pPr>
            <a:r>
              <a:rPr lang="en-US" sz="1400" dirty="0"/>
              <a:t>Rank the count of successful </a:t>
            </a:r>
            <a:r>
              <a:rPr lang="en-US" sz="1400" dirty="0" err="1"/>
              <a:t>landing_outcomes</a:t>
            </a:r>
            <a:r>
              <a:rPr lang="en-US" sz="1400" dirty="0"/>
              <a:t> between the date 2010-06-04 and 2017-03-20 in descending order.</a:t>
            </a:r>
          </a:p>
          <a:p>
            <a:pPr>
              <a:lnSpc>
                <a:spcPct val="90000"/>
              </a:lnSpc>
            </a:pPr>
            <a:r>
              <a:rPr lang="en-US" sz="1400" dirty="0"/>
              <a:t>https://github.com/xiaotied/ibm_ds_project/blob/main/W2-EDAwithSQLlab.ipynb</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12</a:t>
            </a:fld>
            <a:endParaRPr lang="en-US"/>
          </a:p>
        </p:txBody>
      </p:sp>
    </p:spTree>
    <p:extLst>
      <p:ext uri="{BB962C8B-B14F-4D97-AF65-F5344CB8AC3E}">
        <p14:creationId xmlns:p14="http://schemas.microsoft.com/office/powerpoint/2010/main" val="15787263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7" y="2638044"/>
            <a:ext cx="6242715" cy="3415622"/>
          </a:xfrm>
        </p:spPr>
        <p:txBody>
          <a:bodyPr>
            <a:normAutofit lnSpcReduction="10000"/>
          </a:bodyPr>
          <a:lstStyle/>
          <a:p>
            <a:pPr>
              <a:lnSpc>
                <a:spcPct val="90000"/>
              </a:lnSpc>
            </a:pPr>
            <a:r>
              <a:rPr lang="en-US" sz="1500">
                <a:solidFill>
                  <a:schemeClr val="bg1"/>
                </a:solidFill>
              </a:rPr>
              <a:t>Summarize what map objects such as markers, circles, lines, etc. you created and added to a folium map</a:t>
            </a:r>
          </a:p>
          <a:p>
            <a:pPr lvl="1">
              <a:lnSpc>
                <a:spcPct val="90000"/>
              </a:lnSpc>
            </a:pPr>
            <a:r>
              <a:rPr lang="en-US" sz="1500">
                <a:solidFill>
                  <a:schemeClr val="bg1"/>
                </a:solidFill>
              </a:rPr>
              <a:t>Added markers to all launch sites on map</a:t>
            </a:r>
          </a:p>
          <a:p>
            <a:pPr lvl="2">
              <a:lnSpc>
                <a:spcPct val="90000"/>
              </a:lnSpc>
            </a:pPr>
            <a:r>
              <a:rPr lang="en-US" sz="1500">
                <a:solidFill>
                  <a:schemeClr val="bg1"/>
                </a:solidFill>
              </a:rPr>
              <a:t>Visualize the map distribution of launch sites</a:t>
            </a:r>
          </a:p>
          <a:p>
            <a:pPr lvl="1">
              <a:lnSpc>
                <a:spcPct val="90000"/>
              </a:lnSpc>
            </a:pPr>
            <a:r>
              <a:rPr lang="en-US" sz="1500">
                <a:solidFill>
                  <a:schemeClr val="bg1"/>
                </a:solidFill>
              </a:rPr>
              <a:t>Marked the success/failed launches for each site on the map</a:t>
            </a:r>
          </a:p>
          <a:p>
            <a:pPr lvl="2">
              <a:lnSpc>
                <a:spcPct val="90000"/>
              </a:lnSpc>
            </a:pPr>
            <a:r>
              <a:rPr lang="en-US" sz="1500">
                <a:solidFill>
                  <a:schemeClr val="bg1"/>
                </a:solidFill>
              </a:rPr>
              <a:t>It visualized how many times success/failed</a:t>
            </a:r>
          </a:p>
          <a:p>
            <a:pPr lvl="1">
              <a:lnSpc>
                <a:spcPct val="90000"/>
              </a:lnSpc>
            </a:pPr>
            <a:r>
              <a:rPr lang="en-US" sz="1500">
                <a:solidFill>
                  <a:schemeClr val="bg1"/>
                </a:solidFill>
              </a:rPr>
              <a:t>Calculated and shown distances between a launch site to its nearest railway</a:t>
            </a:r>
          </a:p>
          <a:p>
            <a:pPr lvl="2">
              <a:lnSpc>
                <a:spcPct val="90000"/>
              </a:lnSpc>
            </a:pPr>
            <a:r>
              <a:rPr lang="en-US" sz="1500">
                <a:solidFill>
                  <a:schemeClr val="bg1"/>
                </a:solidFill>
              </a:rPr>
              <a:t>Tried to understand how SPACX chooses launch site.</a:t>
            </a:r>
          </a:p>
          <a:p>
            <a:pPr>
              <a:lnSpc>
                <a:spcPct val="90000"/>
              </a:lnSpc>
            </a:pPr>
            <a:endParaRPr lang="en-US" sz="1500">
              <a:solidFill>
                <a:schemeClr val="bg1"/>
              </a:solidFill>
            </a:endParaRPr>
          </a:p>
          <a:p>
            <a:pPr>
              <a:lnSpc>
                <a:spcPct val="90000"/>
              </a:lnSpc>
            </a:pPr>
            <a:r>
              <a:rPr lang="en-US" sz="1500">
                <a:solidFill>
                  <a:schemeClr val="bg1"/>
                </a:solidFill>
              </a:rPr>
              <a:t>https://github.com/xiaotied/ibm_ds_project/blob/main/W3-Interactive%20Visual%20Analytics%20with%20Folium.ipynb</a:t>
            </a:r>
          </a:p>
          <a:p>
            <a:pPr>
              <a:lnSpc>
                <a:spcPct val="90000"/>
              </a:lnSpc>
            </a:pPr>
            <a:endParaRPr lang="en-US" sz="1500">
              <a:solidFill>
                <a:schemeClr val="bg1"/>
              </a:solidFill>
            </a:endParaRPr>
          </a:p>
        </p:txBody>
      </p:sp>
      <p:pic>
        <p:nvPicPr>
          <p:cNvPr id="9" name="Graphic 8" descr="Circle with Left Arrow">
            <a:extLst>
              <a:ext uri="{FF2B5EF4-FFF2-40B4-BE49-F238E27FC236}">
                <a16:creationId xmlns:a16="http://schemas.microsoft.com/office/drawing/2014/main" id="{E2E97433-6845-43BC-9E3A-B144A0861B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13</a:t>
            </a:fld>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7" y="2638044"/>
            <a:ext cx="6242715" cy="3415622"/>
          </a:xfrm>
        </p:spPr>
        <p:txBody>
          <a:bodyPr>
            <a:normAutofit fontScale="92500" lnSpcReduction="10000"/>
          </a:bodyPr>
          <a:lstStyle/>
          <a:p>
            <a:r>
              <a:rPr lang="en-US" dirty="0">
                <a:solidFill>
                  <a:schemeClr val="bg1"/>
                </a:solidFill>
              </a:rPr>
              <a:t>A drop-down list has been added to let users select each launch sites and able to interact with dashboard.</a:t>
            </a:r>
          </a:p>
          <a:p>
            <a:r>
              <a:rPr lang="en-US" dirty="0">
                <a:solidFill>
                  <a:schemeClr val="bg1"/>
                </a:solidFill>
              </a:rPr>
              <a:t>A pie chart has been added to show the number of success vs unsuccess for each and all location.</a:t>
            </a:r>
          </a:p>
          <a:p>
            <a:r>
              <a:rPr lang="en-US" dirty="0">
                <a:solidFill>
                  <a:schemeClr val="bg1"/>
                </a:solidFill>
              </a:rPr>
              <a:t>A scatter chart has been added to display the correlation between payload mass and success rate for each and all sites.</a:t>
            </a:r>
          </a:p>
          <a:p>
            <a:r>
              <a:rPr lang="en-US" dirty="0">
                <a:solidFill>
                  <a:schemeClr val="bg1"/>
                </a:solidFill>
              </a:rPr>
              <a:t>A slider bar for payload mass range, which allows users to select payload mass range.</a:t>
            </a:r>
          </a:p>
          <a:p>
            <a:endParaRPr lang="en-US" dirty="0">
              <a:solidFill>
                <a:schemeClr val="bg1"/>
              </a:solidFill>
            </a:endParaRPr>
          </a:p>
          <a:p>
            <a:r>
              <a:rPr lang="en-US" dirty="0">
                <a:solidFill>
                  <a:schemeClr val="bg1"/>
                </a:solidFill>
              </a:rPr>
              <a:t>https://github.com/xiaotied/ibm_ds_project/blob/main/W3%20-%20dash/W3-dash.py</a:t>
            </a:r>
          </a:p>
        </p:txBody>
      </p:sp>
      <p:pic>
        <p:nvPicPr>
          <p:cNvPr id="9" name="Graphic 8" descr="Presentation with Pie Chart">
            <a:extLst>
              <a:ext uri="{FF2B5EF4-FFF2-40B4-BE49-F238E27FC236}">
                <a16:creationId xmlns:a16="http://schemas.microsoft.com/office/drawing/2014/main" id="{43932FCB-3700-4126-927F-E43AA2C23C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14</a:t>
            </a:fld>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251014"/>
            <a:ext cx="10515600" cy="1325563"/>
          </a:xfrm>
        </p:spPr>
        <p:txBody>
          <a:bodyPr/>
          <a:lstStyle/>
          <a:p>
            <a:r>
              <a:rPr lang="en-US" dirty="0"/>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980523" y="5931662"/>
            <a:ext cx="7729728" cy="572516"/>
          </a:xfrm>
        </p:spPr>
        <p:txBody>
          <a:bodyPr>
            <a:normAutofit fontScale="92500" lnSpcReduction="10000"/>
          </a:bodyPr>
          <a:lstStyle/>
          <a:p>
            <a:pPr marL="0" indent="0">
              <a:buNone/>
            </a:pPr>
            <a:r>
              <a:rPr lang="en-US" dirty="0"/>
              <a:t>Add the GitHub URL of your completed predictive analysis lab, as an external reference and peer-review purpose</a:t>
            </a:r>
          </a:p>
          <a:p>
            <a:endParaRPr lang="en-US"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lnSpcReduction="10000"/>
          </a:bodyPr>
          <a:lstStyle/>
          <a:p>
            <a:fld id="{5075537C-CA84-1446-933C-8E9D027F9201}" type="slidenum">
              <a:rPr lang="en-US" smtClean="0"/>
              <a:t>15</a:t>
            </a:fld>
            <a:endParaRPr lang="en-US"/>
          </a:p>
        </p:txBody>
      </p:sp>
      <p:pic>
        <p:nvPicPr>
          <p:cNvPr id="6" name="Picture 5" descr="Diagram&#10;&#10;Description automatically generated">
            <a:extLst>
              <a:ext uri="{FF2B5EF4-FFF2-40B4-BE49-F238E27FC236}">
                <a16:creationId xmlns:a16="http://schemas.microsoft.com/office/drawing/2014/main" id="{BAC0AE78-DA14-4CC5-A1F8-BA0CE2EAC18E}"/>
              </a:ext>
            </a:extLst>
          </p:cNvPr>
          <p:cNvPicPr>
            <a:picLocks noChangeAspect="1"/>
          </p:cNvPicPr>
          <p:nvPr/>
        </p:nvPicPr>
        <p:blipFill>
          <a:blip r:embed="rId2"/>
          <a:stretch>
            <a:fillRect/>
          </a:stretch>
        </p:blipFill>
        <p:spPr>
          <a:xfrm>
            <a:off x="5269124" y="1749107"/>
            <a:ext cx="1152525" cy="40100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3467" y="2638044"/>
            <a:ext cx="6242715"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Clr>
                <a:schemeClr val="accent2"/>
              </a:buClr>
              <a:buFont typeface="Arial" panose="020B0604020202020204" pitchFamily="34" charset="0"/>
              <a:buChar char="•"/>
            </a:pPr>
            <a:r>
              <a:rPr lang="en-US" dirty="0">
                <a:solidFill>
                  <a:schemeClr val="bg1"/>
                </a:solidFill>
                <a:latin typeface="+mn-lt"/>
              </a:rPr>
              <a:t>Exploratory data analysis results</a:t>
            </a:r>
          </a:p>
          <a:p>
            <a:pPr>
              <a:lnSpc>
                <a:spcPct val="100000"/>
              </a:lnSpc>
              <a:buClr>
                <a:schemeClr val="accent2"/>
              </a:buClr>
              <a:buFont typeface="Arial" panose="020B0604020202020204" pitchFamily="34" charset="0"/>
              <a:buChar char="•"/>
            </a:pPr>
            <a:endParaRPr lang="en-US" dirty="0">
              <a:solidFill>
                <a:schemeClr val="bg1"/>
              </a:solidFill>
              <a:latin typeface="+mn-lt"/>
            </a:endParaRPr>
          </a:p>
          <a:p>
            <a:pPr>
              <a:lnSpc>
                <a:spcPct val="100000"/>
              </a:lnSpc>
              <a:buClr>
                <a:schemeClr val="accent2"/>
              </a:buClr>
              <a:buFont typeface="Arial" panose="020B0604020202020204" pitchFamily="34" charset="0"/>
              <a:buChar char="•"/>
            </a:pPr>
            <a:r>
              <a:rPr lang="en-US" dirty="0">
                <a:solidFill>
                  <a:schemeClr val="bg1"/>
                </a:solidFill>
                <a:latin typeface="+mn-lt"/>
              </a:rPr>
              <a:t>Interactive analytics demo in screenshots</a:t>
            </a:r>
          </a:p>
          <a:p>
            <a:pPr marL="0">
              <a:lnSpc>
                <a:spcPct val="100000"/>
              </a:lnSpc>
              <a:buClr>
                <a:schemeClr val="accent2"/>
              </a:buClr>
              <a:buFont typeface="Arial" panose="020B0604020202020204" pitchFamily="34" charset="0"/>
              <a:buChar char="•"/>
            </a:pPr>
            <a:endParaRPr lang="en-US" dirty="0">
              <a:solidFill>
                <a:schemeClr val="bg1"/>
              </a:solidFill>
              <a:latin typeface="+mn-lt"/>
            </a:endParaRPr>
          </a:p>
          <a:p>
            <a:pPr>
              <a:lnSpc>
                <a:spcPct val="100000"/>
              </a:lnSpc>
              <a:buClr>
                <a:schemeClr val="accent2"/>
              </a:buClr>
              <a:buFont typeface="Arial" panose="020B0604020202020204" pitchFamily="34" charset="0"/>
              <a:buChar char="•"/>
            </a:pPr>
            <a:r>
              <a:rPr lang="en-US" dirty="0">
                <a:solidFill>
                  <a:schemeClr val="bg1"/>
                </a:solidFill>
                <a:latin typeface="+mn-lt"/>
              </a:rPr>
              <a:t>Predictive analysis results</a:t>
            </a:r>
          </a:p>
          <a:p>
            <a:pPr lvl="1">
              <a:lnSpc>
                <a:spcPct val="100000"/>
              </a:lnSpc>
              <a:spcBef>
                <a:spcPts val="1000"/>
              </a:spcBef>
              <a:buClr>
                <a:schemeClr val="accent2"/>
              </a:buClr>
              <a:buFont typeface="Arial" panose="020B0604020202020204" pitchFamily="34" charset="0"/>
              <a:buChar char="•"/>
            </a:pPr>
            <a:endParaRPr lang="en-US" dirty="0">
              <a:solidFill>
                <a:schemeClr val="bg1"/>
              </a:solidFill>
              <a:latin typeface="+mn-lt"/>
            </a:endParaRPr>
          </a:p>
          <a:p>
            <a:pPr marL="457200" lvl="1">
              <a:lnSpc>
                <a:spcPct val="100000"/>
              </a:lnSpc>
              <a:spcBef>
                <a:spcPts val="1000"/>
              </a:spcBef>
              <a:buClr>
                <a:schemeClr val="accent2"/>
              </a:buClr>
              <a:buFont typeface="Arial" panose="020B0604020202020204" pitchFamily="34" charset="0"/>
              <a:buChar char="•"/>
            </a:pPr>
            <a:endParaRPr lang="en-US" dirty="0">
              <a:solidFill>
                <a:schemeClr val="bg1"/>
              </a:solidFill>
              <a:latin typeface="+mn-lt"/>
            </a:endParaRPr>
          </a:p>
        </p:txBody>
      </p:sp>
      <p:pic>
        <p:nvPicPr>
          <p:cNvPr id="5" name="Picture 4" descr="Icon&#10;&#10;Description automatically generated">
            <a:extLst>
              <a:ext uri="{FF2B5EF4-FFF2-40B4-BE49-F238E27FC236}">
                <a16:creationId xmlns:a16="http://schemas.microsoft.com/office/drawing/2014/main" id="{D67BC1C6-7E6A-1F48-8526-B99806B6E370}"/>
              </a:ext>
            </a:extLst>
          </p:cNvPr>
          <p:cNvPicPr>
            <a:picLocks noChangeAspect="1"/>
          </p:cNvPicPr>
          <p:nvPr/>
        </p:nvPicPr>
        <p:blipFill>
          <a:blip r:embed="rId3"/>
          <a:stretch>
            <a:fillRect/>
          </a:stretch>
        </p:blipFill>
        <p:spPr>
          <a:xfrm>
            <a:off x="8119870" y="1614253"/>
            <a:ext cx="3428662" cy="342866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16</a:t>
            </a:fld>
            <a:endParaRPr lang="en-US"/>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dirty="0"/>
              <a:t>EDA with Visualization</a:t>
            </a:r>
          </a:p>
        </p:txBody>
      </p:sp>
      <p:pic>
        <p:nvPicPr>
          <p:cNvPr id="7" name="Picture 6" descr="A long row of satellite dishes in the sunset">
            <a:extLst>
              <a:ext uri="{FF2B5EF4-FFF2-40B4-BE49-F238E27FC236}">
                <a16:creationId xmlns:a16="http://schemas.microsoft.com/office/drawing/2014/main" id="{32D3EAD5-4CD0-4114-BB16-F4CD965C44FE}"/>
              </a:ext>
            </a:extLst>
          </p:cNvPr>
          <p:cNvPicPr>
            <a:picLocks noChangeAspect="1"/>
          </p:cNvPicPr>
          <p:nvPr/>
        </p:nvPicPr>
        <p:blipFill rotWithShape="1">
          <a:blip r:embed="rId2"/>
          <a:srcRect l="38524" r="16174" b="-1"/>
          <a:stretch/>
        </p:blipFill>
        <p:spPr>
          <a:xfrm>
            <a:off x="7537702" y="10"/>
            <a:ext cx="4654297" cy="6857990"/>
          </a:xfrm>
          <a:prstGeom prst="rect">
            <a:avLst/>
          </a:prstGeom>
        </p:spPr>
      </p:pic>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2400" b="1">
                <a:solidFill>
                  <a:schemeClr val="bg1"/>
                </a:solidFill>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lnSpc>
                <a:spcPct val="90000"/>
              </a:lnSpc>
              <a:buFont typeface="Arial" panose="020B0604020202020204" pitchFamily="34" charset="0"/>
              <a:buChar char="•"/>
            </a:pPr>
            <a:endParaRPr lang="en-US" sz="1400" dirty="0">
              <a:solidFill>
                <a:schemeClr val="bg1"/>
              </a:solidFill>
            </a:endParaRPr>
          </a:p>
          <a:p>
            <a:pPr indent="-228600" algn="l">
              <a:lnSpc>
                <a:spcPct val="90000"/>
              </a:lnSpc>
              <a:buFont typeface="Arial" panose="020B0604020202020204" pitchFamily="34" charset="0"/>
              <a:buChar char="•"/>
            </a:pPr>
            <a:r>
              <a:rPr lang="en-US" sz="2000" dirty="0">
                <a:solidFill>
                  <a:schemeClr val="bg1"/>
                </a:solidFill>
              </a:rPr>
              <a:t>The most used location is CCAFS SLC 40</a:t>
            </a:r>
          </a:p>
          <a:p>
            <a:pPr indent="-228600" algn="l">
              <a:lnSpc>
                <a:spcPct val="90000"/>
              </a:lnSpc>
              <a:buFont typeface="Arial" panose="020B0604020202020204" pitchFamily="34" charset="0"/>
              <a:buChar char="•"/>
            </a:pPr>
            <a:r>
              <a:rPr lang="en-US" sz="2000" dirty="0">
                <a:solidFill>
                  <a:schemeClr val="bg1"/>
                </a:solidFill>
              </a:rPr>
              <a:t>The Flight number after 80 are all succussed</a:t>
            </a:r>
          </a:p>
          <a:p>
            <a:pPr indent="-228600" algn="l">
              <a:lnSpc>
                <a:spcPct val="90000"/>
              </a:lnSpc>
              <a:buFont typeface="Arial" panose="020B0604020202020204" pitchFamily="34" charset="0"/>
              <a:buChar char="•"/>
            </a:pPr>
            <a:endParaRPr lang="en-US" sz="1400" dirty="0">
              <a:solidFill>
                <a:schemeClr val="bg1"/>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18</a:t>
            </a:fld>
            <a:endParaRPr lang="en-US"/>
          </a:p>
        </p:txBody>
      </p:sp>
      <p:pic>
        <p:nvPicPr>
          <p:cNvPr id="1026" name="Picture 2">
            <a:extLst>
              <a:ext uri="{FF2B5EF4-FFF2-40B4-BE49-F238E27FC236}">
                <a16:creationId xmlns:a16="http://schemas.microsoft.com/office/drawing/2014/main" id="{0CD02A31-3C0D-48F1-BC18-9B4EF6BE3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12" y="793820"/>
            <a:ext cx="11148175" cy="224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2400" b="1">
                <a:solidFill>
                  <a:schemeClr val="bg1"/>
                </a:solidFill>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r>
              <a:rPr lang="en-US" sz="2000" dirty="0">
                <a:solidFill>
                  <a:schemeClr val="bg1"/>
                </a:solidFill>
              </a:rPr>
              <a:t>CCAF SLC 40 is most use to launch payload mass under 8000</a:t>
            </a:r>
          </a:p>
          <a:p>
            <a:pPr indent="-228600" algn="l">
              <a:buFont typeface="Arial" panose="020B0604020202020204" pitchFamily="34" charset="0"/>
              <a:buChar char="•"/>
            </a:pPr>
            <a:r>
              <a:rPr lang="en-US" sz="2000" dirty="0">
                <a:solidFill>
                  <a:schemeClr val="bg1"/>
                </a:solidFill>
              </a:rPr>
              <a:t>VAFB SLC $E is most use to launch payload mass around 10000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19</a:t>
            </a:fld>
            <a:endParaRPr lang="en-US"/>
          </a:p>
        </p:txBody>
      </p:sp>
      <p:pic>
        <p:nvPicPr>
          <p:cNvPr id="2052" name="Picture 4">
            <a:extLst>
              <a:ext uri="{FF2B5EF4-FFF2-40B4-BE49-F238E27FC236}">
                <a16:creationId xmlns:a16="http://schemas.microsoft.com/office/drawing/2014/main" id="{55197694-6134-48E2-B7A8-A4B95FF31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42" y="649817"/>
            <a:ext cx="11519916" cy="232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Outline</a:t>
            </a:r>
          </a:p>
        </p:txBody>
      </p:sp>
      <p:sp>
        <p:nvSpPr>
          <p:cNvPr id="15" name="Content Placeholder 2">
            <a:extLst>
              <a:ext uri="{FF2B5EF4-FFF2-40B4-BE49-F238E27FC236}">
                <a16:creationId xmlns:a16="http://schemas.microsoft.com/office/drawing/2014/main" id="{1E754898-2E75-F643-867F-EE5BE8F1580A}"/>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Clr>
                <a:schemeClr val="accent2"/>
              </a:buClr>
              <a:buFont typeface="Arial" panose="020B0604020202020204" pitchFamily="34" charset="0"/>
              <a:buChar char="•"/>
            </a:pPr>
            <a:r>
              <a:rPr lang="en-US">
                <a:solidFill>
                  <a:schemeClr val="bg1"/>
                </a:solidFill>
                <a:latin typeface="+mn-lt"/>
              </a:rPr>
              <a:t>Executive Summary</a:t>
            </a:r>
          </a:p>
          <a:p>
            <a:pPr>
              <a:lnSpc>
                <a:spcPct val="100000"/>
              </a:lnSpc>
              <a:buClr>
                <a:schemeClr val="accent2"/>
              </a:buClr>
              <a:buFont typeface="Arial" panose="020B0604020202020204" pitchFamily="34" charset="0"/>
              <a:buChar char="•"/>
            </a:pPr>
            <a:r>
              <a:rPr lang="en-US">
                <a:solidFill>
                  <a:schemeClr val="bg1"/>
                </a:solidFill>
                <a:latin typeface="+mn-lt"/>
              </a:rPr>
              <a:t>Introduction</a:t>
            </a:r>
          </a:p>
          <a:p>
            <a:pPr>
              <a:lnSpc>
                <a:spcPct val="100000"/>
              </a:lnSpc>
              <a:buClr>
                <a:schemeClr val="accent2"/>
              </a:buClr>
              <a:buFont typeface="Arial" panose="020B0604020202020204" pitchFamily="34" charset="0"/>
              <a:buChar char="•"/>
            </a:pPr>
            <a:r>
              <a:rPr lang="en-US">
                <a:solidFill>
                  <a:schemeClr val="bg1"/>
                </a:solidFill>
                <a:latin typeface="+mn-lt"/>
              </a:rPr>
              <a:t>Methodology</a:t>
            </a:r>
          </a:p>
          <a:p>
            <a:pPr>
              <a:lnSpc>
                <a:spcPct val="100000"/>
              </a:lnSpc>
              <a:buClr>
                <a:schemeClr val="accent2"/>
              </a:buClr>
              <a:buFont typeface="Arial" panose="020B0604020202020204" pitchFamily="34" charset="0"/>
              <a:buChar char="•"/>
            </a:pPr>
            <a:r>
              <a:rPr lang="en-US">
                <a:solidFill>
                  <a:schemeClr val="bg1"/>
                </a:solidFill>
                <a:latin typeface="+mn-lt"/>
              </a:rPr>
              <a:t>Results</a:t>
            </a:r>
          </a:p>
          <a:p>
            <a:pPr>
              <a:lnSpc>
                <a:spcPct val="100000"/>
              </a:lnSpc>
              <a:buClr>
                <a:schemeClr val="accent2"/>
              </a:buClr>
              <a:buFont typeface="Arial" panose="020B0604020202020204" pitchFamily="34" charset="0"/>
              <a:buChar char="•"/>
            </a:pPr>
            <a:r>
              <a:rPr lang="en-US">
                <a:solidFill>
                  <a:schemeClr val="bg1"/>
                </a:solidFill>
                <a:latin typeface="+mn-lt"/>
              </a:rPr>
              <a:t>Conclusion</a:t>
            </a:r>
          </a:p>
          <a:p>
            <a:pPr>
              <a:lnSpc>
                <a:spcPct val="100000"/>
              </a:lnSpc>
              <a:buClr>
                <a:schemeClr val="accent2"/>
              </a:buClr>
              <a:buFont typeface="Arial" panose="020B0604020202020204" pitchFamily="34" charset="0"/>
              <a:buChar char="•"/>
            </a:pPr>
            <a:r>
              <a:rPr lang="en-US">
                <a:solidFill>
                  <a:schemeClr val="bg1"/>
                </a:solidFill>
                <a:latin typeface="+mn-lt"/>
              </a:rPr>
              <a:t>Appendix</a:t>
            </a:r>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stretch>
            <a:fillRect/>
          </a:stretch>
        </p:blipFill>
        <p:spPr>
          <a:xfrm>
            <a:off x="5718048" y="643467"/>
            <a:ext cx="5410199" cy="5410199"/>
          </a:xfrm>
          <a:prstGeom prst="rect">
            <a:avLst/>
          </a:prstGeom>
        </p:spPr>
      </p:pic>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b="1">
                <a:solidFill>
                  <a:schemeClr val="bg1"/>
                </a:solidFill>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sz="2000" dirty="0">
                <a:solidFill>
                  <a:schemeClr val="bg1"/>
                </a:solidFill>
              </a:rPr>
              <a:t>ES-L1, GEO, HEO, and SSO have the highest success rate, 100%</a:t>
            </a:r>
          </a:p>
          <a:p>
            <a:pPr indent="-228600" algn="l">
              <a:buFont typeface="Arial" panose="020B0604020202020204" pitchFamily="34" charset="0"/>
              <a:buChar char="•"/>
            </a:pPr>
            <a:r>
              <a:rPr lang="en-US" sz="2000" dirty="0">
                <a:solidFill>
                  <a:schemeClr val="bg1"/>
                </a:solidFill>
              </a:rPr>
              <a:t>SO has 0% success rate</a:t>
            </a:r>
          </a:p>
        </p:txBody>
      </p:sp>
      <p:pic>
        <p:nvPicPr>
          <p:cNvPr id="4098" name="Picture 2" descr="Chart, bar chart&#10;&#10;Description automatically generated">
            <a:extLst>
              <a:ext uri="{FF2B5EF4-FFF2-40B4-BE49-F238E27FC236}">
                <a16:creationId xmlns:a16="http://schemas.microsoft.com/office/drawing/2014/main" id="{6D7BB4D9-D89E-4CAE-B560-E6EA23BA1F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204315"/>
            <a:ext cx="6250769" cy="428850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20</a:t>
            </a:fld>
            <a:endParaRPr lang="en-US"/>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b="1">
                <a:solidFill>
                  <a:schemeClr val="bg1"/>
                </a:solidFill>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sz="2000" dirty="0">
              <a:solidFill>
                <a:schemeClr val="bg1"/>
              </a:solidFill>
            </a:endParaRPr>
          </a:p>
          <a:p>
            <a:pPr indent="-228600" algn="l">
              <a:buFont typeface="Arial" panose="020B0604020202020204" pitchFamily="34" charset="0"/>
              <a:buChar char="•"/>
            </a:pPr>
            <a:r>
              <a:rPr lang="en-US" sz="2000" dirty="0">
                <a:solidFill>
                  <a:schemeClr val="bg1"/>
                </a:solidFill>
              </a:rPr>
              <a:t>In the early launches, most are above GTO</a:t>
            </a:r>
          </a:p>
          <a:p>
            <a:pPr indent="-228600" algn="l">
              <a:buFont typeface="Arial" panose="020B0604020202020204" pitchFamily="34" charset="0"/>
              <a:buChar char="•"/>
            </a:pPr>
            <a:endParaRPr lang="en-US" sz="2000" dirty="0">
              <a:solidFill>
                <a:schemeClr val="bg1"/>
              </a:solidFill>
            </a:endParaRPr>
          </a:p>
          <a:p>
            <a:pPr indent="-228600" algn="l">
              <a:buFont typeface="Arial" panose="020B0604020202020204" pitchFamily="34" charset="0"/>
              <a:buChar char="•"/>
            </a:pPr>
            <a:r>
              <a:rPr lang="en-US" sz="2000" dirty="0">
                <a:solidFill>
                  <a:schemeClr val="bg1"/>
                </a:solidFill>
              </a:rPr>
              <a:t>Recent launches most are VLEO</a:t>
            </a:r>
          </a:p>
        </p:txBody>
      </p:sp>
      <p:pic>
        <p:nvPicPr>
          <p:cNvPr id="5122" name="Picture 2" descr="Chart, scatter chart&#10;&#10;Description automatically generated">
            <a:extLst>
              <a:ext uri="{FF2B5EF4-FFF2-40B4-BE49-F238E27FC236}">
                <a16:creationId xmlns:a16="http://schemas.microsoft.com/office/drawing/2014/main" id="{57ADAAAF-1F70-4B6C-9501-BD25A4D4B5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7864" y="643467"/>
            <a:ext cx="6030567" cy="5410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21</a:t>
            </a:fld>
            <a:endParaRPr lang="en-US"/>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b="1">
                <a:solidFill>
                  <a:schemeClr val="bg1"/>
                </a:solidFill>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sz="1800" dirty="0">
                <a:solidFill>
                  <a:schemeClr val="bg1"/>
                </a:solidFill>
              </a:rPr>
              <a:t>Heavy payload are launch to VLEO</a:t>
            </a:r>
          </a:p>
          <a:p>
            <a:pPr indent="-228600" algn="l">
              <a:buFont typeface="Arial" panose="020B0604020202020204" pitchFamily="34" charset="0"/>
              <a:buChar char="•"/>
            </a:pPr>
            <a:endParaRPr lang="en-US" sz="1800" dirty="0">
              <a:solidFill>
                <a:schemeClr val="bg1"/>
              </a:solidFill>
            </a:endParaRPr>
          </a:p>
          <a:p>
            <a:pPr indent="-228600" algn="l">
              <a:buFont typeface="Arial" panose="020B0604020202020204" pitchFamily="34" charset="0"/>
              <a:buChar char="•"/>
            </a:pPr>
            <a:r>
              <a:rPr lang="en-US" sz="1800" dirty="0">
                <a:solidFill>
                  <a:schemeClr val="bg1"/>
                </a:solidFill>
              </a:rPr>
              <a:t>Normal payload are launch to GTO</a:t>
            </a:r>
          </a:p>
          <a:p>
            <a:pPr indent="-228600" algn="l">
              <a:buFont typeface="Arial" panose="020B0604020202020204" pitchFamily="34" charset="0"/>
              <a:buChar char="•"/>
            </a:pPr>
            <a:endParaRPr lang="en-US" sz="1800" dirty="0">
              <a:solidFill>
                <a:schemeClr val="bg1"/>
              </a:solidFill>
            </a:endParaRPr>
          </a:p>
          <a:p>
            <a:pPr indent="-228600" algn="l">
              <a:buFont typeface="Arial" panose="020B0604020202020204" pitchFamily="34" charset="0"/>
              <a:buChar char="•"/>
            </a:pPr>
            <a:r>
              <a:rPr lang="en-US" sz="1800" dirty="0">
                <a:solidFill>
                  <a:schemeClr val="bg1"/>
                </a:solidFill>
              </a:rPr>
              <a:t>Light payload are launch to ISS</a:t>
            </a:r>
          </a:p>
        </p:txBody>
      </p:sp>
      <p:pic>
        <p:nvPicPr>
          <p:cNvPr id="6146" name="Picture 2" descr="Graphical user interface, application&#10;&#10;Description automatically generated">
            <a:extLst>
              <a:ext uri="{FF2B5EF4-FFF2-40B4-BE49-F238E27FC236}">
                <a16:creationId xmlns:a16="http://schemas.microsoft.com/office/drawing/2014/main" id="{62E56393-210B-46AF-A9BA-37FD865077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7864" y="643467"/>
            <a:ext cx="6030567" cy="5410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22</a:t>
            </a:fld>
            <a:endParaRPr lang="en-US"/>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600" b="1">
                <a:solidFill>
                  <a:schemeClr val="bg1"/>
                </a:solidFill>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sz="1800" dirty="0">
                <a:solidFill>
                  <a:schemeClr val="bg1"/>
                </a:solidFill>
              </a:rPr>
              <a:t>Success rate increased from 2013 to 2016</a:t>
            </a:r>
          </a:p>
          <a:p>
            <a:pPr indent="-228600" algn="l">
              <a:buFont typeface="Arial" panose="020B0604020202020204" pitchFamily="34" charset="0"/>
              <a:buChar char="•"/>
            </a:pPr>
            <a:endParaRPr lang="en-US" sz="1800" dirty="0">
              <a:solidFill>
                <a:schemeClr val="bg1"/>
              </a:solidFill>
            </a:endParaRPr>
          </a:p>
          <a:p>
            <a:pPr indent="-228600" algn="l">
              <a:buFont typeface="Arial" panose="020B0604020202020204" pitchFamily="34" charset="0"/>
              <a:buChar char="•"/>
            </a:pPr>
            <a:r>
              <a:rPr lang="en-US" sz="1800" dirty="0">
                <a:solidFill>
                  <a:schemeClr val="bg1"/>
                </a:solidFill>
              </a:rPr>
              <a:t>There is a decrease in 2017 to 2018</a:t>
            </a:r>
          </a:p>
          <a:p>
            <a:pPr indent="-228600" algn="l">
              <a:buFont typeface="Arial" panose="020B0604020202020204" pitchFamily="34" charset="0"/>
              <a:buChar char="•"/>
            </a:pPr>
            <a:endParaRPr lang="en-US" sz="1800" dirty="0">
              <a:solidFill>
                <a:schemeClr val="bg1"/>
              </a:solidFill>
            </a:endParaRPr>
          </a:p>
          <a:p>
            <a:pPr indent="-228600" algn="l">
              <a:buFont typeface="Arial" panose="020B0604020202020204" pitchFamily="34" charset="0"/>
              <a:buChar char="•"/>
            </a:pPr>
            <a:r>
              <a:rPr lang="en-US" sz="1800" dirty="0">
                <a:solidFill>
                  <a:schemeClr val="bg1"/>
                </a:solidFill>
              </a:rPr>
              <a:t>It continue to increase after 2018</a:t>
            </a:r>
          </a:p>
        </p:txBody>
      </p:sp>
      <p:pic>
        <p:nvPicPr>
          <p:cNvPr id="7170" name="Picture 2" descr="Line chart&#10;&#10;Description automatically generated">
            <a:extLst>
              <a:ext uri="{FF2B5EF4-FFF2-40B4-BE49-F238E27FC236}">
                <a16:creationId xmlns:a16="http://schemas.microsoft.com/office/drawing/2014/main" id="{F4F44678-5728-4BC6-8DF1-4C6E3BB5F5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204315"/>
            <a:ext cx="6250769" cy="428850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23</a:t>
            </a:fld>
            <a:endParaRPr lang="en-US"/>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dirty="0"/>
              <a:t>EDA with SQL</a:t>
            </a:r>
          </a:p>
        </p:txBody>
      </p:sp>
      <p:pic>
        <p:nvPicPr>
          <p:cNvPr id="9" name="Picture 6" descr="Programming data on computer monitor">
            <a:extLst>
              <a:ext uri="{FF2B5EF4-FFF2-40B4-BE49-F238E27FC236}">
                <a16:creationId xmlns:a16="http://schemas.microsoft.com/office/drawing/2014/main" id="{A46ECC55-66E6-4BB6-9201-6269945CAD2C}"/>
              </a:ext>
            </a:extLst>
          </p:cNvPr>
          <p:cNvPicPr>
            <a:picLocks noChangeAspect="1"/>
          </p:cNvPicPr>
          <p:nvPr/>
        </p:nvPicPr>
        <p:blipFill rotWithShape="1">
          <a:blip r:embed="rId2"/>
          <a:srcRect l="32322" r="22377" b="-1"/>
          <a:stretch/>
        </p:blipFill>
        <p:spPr>
          <a:xfrm>
            <a:off x="7537702" y="10"/>
            <a:ext cx="4654297" cy="6857990"/>
          </a:xfrm>
          <a:prstGeom prst="rect">
            <a:avLst/>
          </a:prstGeom>
        </p:spPr>
      </p:pic>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24</a:t>
            </a:fld>
            <a:endParaRPr lang="en-US"/>
          </a:p>
        </p:txBody>
      </p:sp>
    </p:spTree>
    <p:extLst>
      <p:ext uri="{BB962C8B-B14F-4D97-AF65-F5344CB8AC3E}">
        <p14:creationId xmlns:p14="http://schemas.microsoft.com/office/powerpoint/2010/main" val="318108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b="1">
                <a:solidFill>
                  <a:schemeClr val="bg1"/>
                </a:solidFill>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There are five unique launch sites.</a:t>
            </a:r>
          </a:p>
          <a:p>
            <a:r>
              <a:rPr lang="en-US" dirty="0">
                <a:solidFill>
                  <a:schemeClr val="bg1"/>
                </a:solidFill>
              </a:rPr>
              <a:t>CCAFS LC-40, CCAFS SLC 40, KSC LC 39A, VAFB SLC 4E</a:t>
            </a:r>
          </a:p>
        </p:txBody>
      </p:sp>
      <p:pic>
        <p:nvPicPr>
          <p:cNvPr id="6" name="Picture 5" descr="Graphical user interface, text, application, email&#10;&#10;Description automatically generated">
            <a:extLst>
              <a:ext uri="{FF2B5EF4-FFF2-40B4-BE49-F238E27FC236}">
                <a16:creationId xmlns:a16="http://schemas.microsoft.com/office/drawing/2014/main" id="{2265D558-86AB-48EA-8E36-47FACD6364AD}"/>
              </a:ext>
            </a:extLst>
          </p:cNvPr>
          <p:cNvPicPr>
            <a:picLocks noChangeAspect="1"/>
          </p:cNvPicPr>
          <p:nvPr/>
        </p:nvPicPr>
        <p:blipFill>
          <a:blip r:embed="rId2"/>
          <a:stretch>
            <a:fillRect/>
          </a:stretch>
        </p:blipFill>
        <p:spPr>
          <a:xfrm>
            <a:off x="4650908" y="2086765"/>
            <a:ext cx="7461475" cy="229440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25</a:t>
            </a:fld>
            <a:endParaRPr lang="en-US"/>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b="1">
                <a:solidFill>
                  <a:schemeClr val="bg1"/>
                </a:solidFill>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There are three launch sites begin with `CCA`</a:t>
            </a:r>
          </a:p>
          <a:p>
            <a:endParaRPr lang="en-US" dirty="0">
              <a:solidFill>
                <a:schemeClr val="bg1"/>
              </a:solidFill>
            </a:endParaRPr>
          </a:p>
          <a:p>
            <a:r>
              <a:rPr lang="en-US" dirty="0">
                <a:solidFill>
                  <a:schemeClr val="bg1"/>
                </a:solidFill>
              </a:rPr>
              <a:t>CCAFS LC-40, CCAFS SLC 40, CCAFSSLC 40</a:t>
            </a:r>
          </a:p>
        </p:txBody>
      </p:sp>
      <p:pic>
        <p:nvPicPr>
          <p:cNvPr id="6" name="Picture 5" descr="Graphical user interface, text, application, email&#10;&#10;Description automatically generated">
            <a:extLst>
              <a:ext uri="{FF2B5EF4-FFF2-40B4-BE49-F238E27FC236}">
                <a16:creationId xmlns:a16="http://schemas.microsoft.com/office/drawing/2014/main" id="{D2E2020A-04D6-40B9-9625-EBBB81382DEC}"/>
              </a:ext>
            </a:extLst>
          </p:cNvPr>
          <p:cNvPicPr>
            <a:picLocks noChangeAspect="1"/>
          </p:cNvPicPr>
          <p:nvPr/>
        </p:nvPicPr>
        <p:blipFill>
          <a:blip r:embed="rId2"/>
          <a:stretch>
            <a:fillRect/>
          </a:stretch>
        </p:blipFill>
        <p:spPr>
          <a:xfrm>
            <a:off x="5297763" y="2403138"/>
            <a:ext cx="6250769" cy="189085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26</a:t>
            </a:fld>
            <a:endParaRPr lang="en-US"/>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b="1">
                <a:solidFill>
                  <a:schemeClr val="bg1"/>
                </a:solidFill>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 total payload carried by boosters from NASA is 45596kg</a:t>
            </a:r>
          </a:p>
          <a:p>
            <a:pPr marL="0" indent="0">
              <a:buNone/>
            </a:pPr>
            <a:endParaRPr lang="en-US" dirty="0">
              <a:solidFill>
                <a:schemeClr val="bg1"/>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93665FCB-0466-4C21-9F37-8FBF27ED3765}"/>
              </a:ext>
            </a:extLst>
          </p:cNvPr>
          <p:cNvPicPr>
            <a:picLocks noChangeAspect="1"/>
          </p:cNvPicPr>
          <p:nvPr/>
        </p:nvPicPr>
        <p:blipFill>
          <a:blip r:embed="rId2"/>
          <a:stretch>
            <a:fillRect/>
          </a:stretch>
        </p:blipFill>
        <p:spPr>
          <a:xfrm>
            <a:off x="5297763" y="2770371"/>
            <a:ext cx="6250769" cy="11563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27</a:t>
            </a:fld>
            <a:endParaRPr lang="en-US"/>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2600" b="1">
                <a:solidFill>
                  <a:schemeClr val="bg1"/>
                </a:solidFill>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 average payload mass carried by booster version F9 v1.1 is 2534 kg.</a:t>
            </a:r>
          </a:p>
        </p:txBody>
      </p:sp>
      <p:pic>
        <p:nvPicPr>
          <p:cNvPr id="6" name="Picture 5" descr="Text&#10;&#10;Description automatically generated">
            <a:extLst>
              <a:ext uri="{FF2B5EF4-FFF2-40B4-BE49-F238E27FC236}">
                <a16:creationId xmlns:a16="http://schemas.microsoft.com/office/drawing/2014/main" id="{D593CA15-43C3-418E-A10D-DA352005D9D6}"/>
              </a:ext>
            </a:extLst>
          </p:cNvPr>
          <p:cNvPicPr>
            <a:picLocks noChangeAspect="1"/>
          </p:cNvPicPr>
          <p:nvPr/>
        </p:nvPicPr>
        <p:blipFill>
          <a:blip r:embed="rId2"/>
          <a:stretch>
            <a:fillRect/>
          </a:stretch>
        </p:blipFill>
        <p:spPr>
          <a:xfrm>
            <a:off x="5297763" y="2793811"/>
            <a:ext cx="6250769" cy="110951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28</a:t>
            </a:fld>
            <a:endParaRPr lang="en-US"/>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2400" b="1">
                <a:solidFill>
                  <a:schemeClr val="bg1"/>
                </a:solidFill>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Find the date when the first successful landing outcome in ground pad is 2015-12-22</a:t>
            </a:r>
          </a:p>
          <a:p>
            <a:endParaRPr lang="en-US" dirty="0">
              <a:solidFill>
                <a:schemeClr val="bg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AFC3FE7E-49D2-4144-9550-CA9380A61D51}"/>
              </a:ext>
            </a:extLst>
          </p:cNvPr>
          <p:cNvPicPr>
            <a:picLocks noChangeAspect="1"/>
          </p:cNvPicPr>
          <p:nvPr/>
        </p:nvPicPr>
        <p:blipFill>
          <a:blip r:embed="rId2"/>
          <a:stretch>
            <a:fillRect/>
          </a:stretch>
        </p:blipFill>
        <p:spPr>
          <a:xfrm>
            <a:off x="5297763" y="2668795"/>
            <a:ext cx="6250769" cy="13595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29</a:t>
            </a:fld>
            <a:endParaRPr lang="en-US"/>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04672" y="964692"/>
            <a:ext cx="5894832" cy="1188720"/>
          </a:xfrm>
        </p:spPr>
        <p:txBody>
          <a:bodyPr vert="horz" lIns="182880" tIns="182880" rIns="182880" bIns="182880" rtlCol="0" anchor="ctr">
            <a:normAutofit/>
          </a:bodyPr>
          <a:lstStyle/>
          <a:p>
            <a:r>
              <a:rPr lang="en-US" dirty="0"/>
              <a:t>Executive Summary</a:t>
            </a:r>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803243" y="2638044"/>
            <a:ext cx="5963317" cy="32632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lnSpc>
                <a:spcPct val="100000"/>
              </a:lnSpc>
              <a:buClr>
                <a:schemeClr val="accent2"/>
              </a:buClr>
              <a:buFont typeface="Arial" panose="020B0604020202020204" pitchFamily="34" charset="0"/>
              <a:buChar char="•"/>
            </a:pPr>
            <a:endParaRPr lang="en-US" dirty="0">
              <a:solidFill>
                <a:schemeClr val="tx1">
                  <a:lumMod val="85000"/>
                  <a:lumOff val="15000"/>
                </a:schemeClr>
              </a:solidFill>
              <a:latin typeface="+mn-lt"/>
            </a:endParaRPr>
          </a:p>
          <a:p>
            <a:pPr>
              <a:lnSpc>
                <a:spcPct val="100000"/>
              </a:lnSpc>
              <a:buClr>
                <a:schemeClr val="accent2"/>
              </a:buClr>
              <a:buFont typeface="Arial" panose="020B0604020202020204" pitchFamily="34" charset="0"/>
              <a:buChar char="•"/>
            </a:pPr>
            <a:r>
              <a:rPr lang="en-US" b="0" i="0" dirty="0">
                <a:solidFill>
                  <a:srgbClr val="000000"/>
                </a:solidFill>
                <a:effectLst/>
                <a:latin typeface="Helvetica Neue"/>
              </a:rPr>
              <a:t>This capstone project collected historical launch data and then train predictive model to see if the Falcon 9 first stage will land successfully in the future.</a:t>
            </a:r>
            <a:endParaRPr lang="en-US" dirty="0">
              <a:solidFill>
                <a:schemeClr val="tx1">
                  <a:lumMod val="85000"/>
                  <a:lumOff val="15000"/>
                </a:schemeClr>
              </a:solidFill>
              <a:latin typeface="+mn-lt"/>
            </a:endParaRPr>
          </a:p>
          <a:p>
            <a:pPr>
              <a:lnSpc>
                <a:spcPct val="100000"/>
              </a:lnSpc>
              <a:buClr>
                <a:schemeClr val="accent2"/>
              </a:buClr>
              <a:buFont typeface="Arial" panose="020B0604020202020204" pitchFamily="34" charset="0"/>
              <a:buChar char="•"/>
            </a:pPr>
            <a:r>
              <a:rPr lang="en-US" dirty="0">
                <a:solidFill>
                  <a:schemeClr val="tx1">
                    <a:lumMod val="85000"/>
                    <a:lumOff val="15000"/>
                  </a:schemeClr>
                </a:solidFill>
                <a:latin typeface="+mn-lt"/>
              </a:rPr>
              <a:t>The trained model could have a good chance* to predict the result successfully based on current collected data set.</a:t>
            </a:r>
          </a:p>
        </p:txBody>
      </p:sp>
      <p:sp>
        <p:nvSpPr>
          <p:cNvPr id="17" name="Rectangle 1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stretch>
            <a:fillRect/>
          </a:stretch>
        </p:blipFill>
        <p:spPr>
          <a:xfrm>
            <a:off x="7715890" y="1768763"/>
            <a:ext cx="3328416" cy="3328416"/>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3</a:t>
            </a:fld>
            <a:endParaRPr lang="en-US"/>
          </a:p>
        </p:txBody>
      </p:sp>
      <p:sp>
        <p:nvSpPr>
          <p:cNvPr id="3" name="TextBox 2">
            <a:extLst>
              <a:ext uri="{FF2B5EF4-FFF2-40B4-BE49-F238E27FC236}">
                <a16:creationId xmlns:a16="http://schemas.microsoft.com/office/drawing/2014/main" id="{2C2144E9-8F7B-4931-9582-7AE3D15057A4}"/>
              </a:ext>
            </a:extLst>
          </p:cNvPr>
          <p:cNvSpPr txBox="1"/>
          <p:nvPr/>
        </p:nvSpPr>
        <p:spPr>
          <a:xfrm>
            <a:off x="8405707" y="6217920"/>
            <a:ext cx="2167467" cy="369332"/>
          </a:xfrm>
          <a:prstGeom prst="rect">
            <a:avLst/>
          </a:prstGeom>
          <a:noFill/>
        </p:spPr>
        <p:txBody>
          <a:bodyPr wrap="square" rtlCol="0">
            <a:spAutoFit/>
          </a:bodyPr>
          <a:lstStyle/>
          <a:p>
            <a:r>
              <a:rPr lang="en-US" dirty="0"/>
              <a:t>*over 83%</a:t>
            </a:r>
          </a:p>
        </p:txBody>
      </p:sp>
    </p:spTree>
    <p:extLst>
      <p:ext uri="{BB962C8B-B14F-4D97-AF65-F5344CB8AC3E}">
        <p14:creationId xmlns:p14="http://schemas.microsoft.com/office/powerpoint/2010/main" val="886073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1800" b="1">
                <a:solidFill>
                  <a:schemeClr val="bg1"/>
                </a:solidFill>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a:solidFill>
                <a:schemeClr val="bg1"/>
              </a:solidFill>
            </a:endParaRPr>
          </a:p>
          <a:p>
            <a:r>
              <a:rPr lang="en-US">
                <a:solidFill>
                  <a:schemeClr val="bg1"/>
                </a:solidFill>
              </a:rPr>
              <a:t> There are 4 boosters which have success in drone ship and have payload mass greater than 4000 but less than 6000, which list on the right side.</a:t>
            </a:r>
          </a:p>
        </p:txBody>
      </p:sp>
      <p:pic>
        <p:nvPicPr>
          <p:cNvPr id="6" name="Picture 5" descr="Graphical user interface, text, application, email&#10;&#10;Description automatically generated">
            <a:extLst>
              <a:ext uri="{FF2B5EF4-FFF2-40B4-BE49-F238E27FC236}">
                <a16:creationId xmlns:a16="http://schemas.microsoft.com/office/drawing/2014/main" id="{B371155F-CAA4-4E88-8AE3-BDC9140D80F5}"/>
              </a:ext>
            </a:extLst>
          </p:cNvPr>
          <p:cNvPicPr>
            <a:picLocks noChangeAspect="1"/>
          </p:cNvPicPr>
          <p:nvPr/>
        </p:nvPicPr>
        <p:blipFill>
          <a:blip r:embed="rId2"/>
          <a:stretch>
            <a:fillRect/>
          </a:stretch>
        </p:blipFill>
        <p:spPr>
          <a:xfrm>
            <a:off x="5297763" y="2168734"/>
            <a:ext cx="6250769" cy="23596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30</a:t>
            </a:fld>
            <a:endParaRPr lang="en-US"/>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2000" b="1">
                <a:solidFill>
                  <a:schemeClr val="bg1"/>
                </a:solidFill>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There are 100 successful outcomes and 1 failure mission outcome.</a:t>
            </a:r>
          </a:p>
        </p:txBody>
      </p:sp>
      <p:pic>
        <p:nvPicPr>
          <p:cNvPr id="6" name="Picture 5" descr="Graphical user interface&#10;&#10;Description automatically generated with medium confidence">
            <a:extLst>
              <a:ext uri="{FF2B5EF4-FFF2-40B4-BE49-F238E27FC236}">
                <a16:creationId xmlns:a16="http://schemas.microsoft.com/office/drawing/2014/main" id="{C82391AD-2679-492C-A5AB-B36EC8868970}"/>
              </a:ext>
            </a:extLst>
          </p:cNvPr>
          <p:cNvPicPr>
            <a:picLocks noChangeAspect="1"/>
          </p:cNvPicPr>
          <p:nvPr/>
        </p:nvPicPr>
        <p:blipFill>
          <a:blip r:embed="rId2"/>
          <a:stretch>
            <a:fillRect/>
          </a:stretch>
        </p:blipFill>
        <p:spPr>
          <a:xfrm>
            <a:off x="5297763" y="1340507"/>
            <a:ext cx="6250769" cy="401611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31</a:t>
            </a:fld>
            <a:endParaRPr lang="en-US"/>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2000" b="1">
                <a:solidFill>
                  <a:schemeClr val="bg1"/>
                </a:solidFill>
              </a:rPr>
              <a:t>Boosters carried </a:t>
            </a:r>
            <a:r>
              <a:rPr lang="en-US" sz="2000">
                <a:solidFill>
                  <a:schemeClr val="bg1"/>
                </a:solidFill>
              </a:rPr>
              <a:t>maximum </a:t>
            </a:r>
            <a:r>
              <a:rPr lang="en-CA" sz="2000" b="1">
                <a:solidFill>
                  <a:schemeClr val="bg1"/>
                </a:solidFill>
              </a:rPr>
              <a:t>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There are 12 booster which have carried the maximum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2F1094A5-06BE-4C44-B2BC-D5890C340BB4}"/>
              </a:ext>
            </a:extLst>
          </p:cNvPr>
          <p:cNvPicPr>
            <a:picLocks noChangeAspect="1"/>
          </p:cNvPicPr>
          <p:nvPr/>
        </p:nvPicPr>
        <p:blipFill>
          <a:blip r:embed="rId2"/>
          <a:stretch>
            <a:fillRect/>
          </a:stretch>
        </p:blipFill>
        <p:spPr>
          <a:xfrm>
            <a:off x="5297763" y="1043596"/>
            <a:ext cx="6250769" cy="46099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32</a:t>
            </a:fld>
            <a:endParaRPr lang="en-US"/>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b="1">
                <a:solidFill>
                  <a:schemeClr val="bg1"/>
                </a:solidFill>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List the records which will display the month names, failure </a:t>
            </a:r>
            <a:r>
              <a:rPr lang="en-US" dirty="0" err="1">
                <a:solidFill>
                  <a:schemeClr val="bg1"/>
                </a:solidFill>
              </a:rPr>
              <a:t>landing_outcomes</a:t>
            </a:r>
            <a:r>
              <a:rPr lang="en-US" dirty="0">
                <a:solidFill>
                  <a:schemeClr val="bg1"/>
                </a:solidFill>
              </a:rPr>
              <a:t> in drone ship ,booster versions, </a:t>
            </a:r>
            <a:r>
              <a:rPr lang="en-US" dirty="0" err="1">
                <a:solidFill>
                  <a:schemeClr val="bg1"/>
                </a:solidFill>
              </a:rPr>
              <a:t>launch_site</a:t>
            </a:r>
            <a:r>
              <a:rPr lang="en-US" dirty="0">
                <a:solidFill>
                  <a:schemeClr val="bg1"/>
                </a:solidFill>
              </a:rPr>
              <a:t> for the months in year 2015</a:t>
            </a:r>
          </a:p>
          <a:p>
            <a:endParaRPr lang="en-US" dirty="0">
              <a:solidFill>
                <a:schemeClr val="bg1"/>
              </a:solidFill>
            </a:endParaRPr>
          </a:p>
          <a:p>
            <a:r>
              <a:rPr lang="en-US" dirty="0">
                <a:solidFill>
                  <a:schemeClr val="bg1"/>
                </a:solidFill>
              </a:rPr>
              <a:t>There are two records for 2015</a:t>
            </a:r>
          </a:p>
        </p:txBody>
      </p:sp>
      <p:pic>
        <p:nvPicPr>
          <p:cNvPr id="6" name="Picture 5" descr="Graphical user interface, text, application, email&#10;&#10;Description automatically generated">
            <a:extLst>
              <a:ext uri="{FF2B5EF4-FFF2-40B4-BE49-F238E27FC236}">
                <a16:creationId xmlns:a16="http://schemas.microsoft.com/office/drawing/2014/main" id="{22D76A10-0F0E-47CB-B9F6-E9C03114E47E}"/>
              </a:ext>
            </a:extLst>
          </p:cNvPr>
          <p:cNvPicPr>
            <a:picLocks noChangeAspect="1"/>
          </p:cNvPicPr>
          <p:nvPr/>
        </p:nvPicPr>
        <p:blipFill>
          <a:blip r:embed="rId2"/>
          <a:stretch>
            <a:fillRect/>
          </a:stretch>
        </p:blipFill>
        <p:spPr>
          <a:xfrm>
            <a:off x="5297763" y="2106227"/>
            <a:ext cx="6250769" cy="24846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33</a:t>
            </a:fld>
            <a:endParaRPr lang="en-US"/>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CA" sz="2000" b="1">
                <a:solidFill>
                  <a:schemeClr val="bg1"/>
                </a:solidFill>
              </a:rPr>
              <a:t>Rank success count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r>
              <a:rPr lang="en-US" dirty="0">
                <a:solidFill>
                  <a:schemeClr val="bg1"/>
                </a:solidFill>
              </a:rPr>
              <a:t>Rank the  count of  successful </a:t>
            </a:r>
            <a:r>
              <a:rPr lang="en-US" dirty="0" err="1">
                <a:solidFill>
                  <a:schemeClr val="bg1"/>
                </a:solidFill>
              </a:rPr>
              <a:t>landing_outcomes</a:t>
            </a:r>
            <a:r>
              <a:rPr lang="en-US" dirty="0">
                <a:solidFill>
                  <a:schemeClr val="bg1"/>
                </a:solidFill>
              </a:rPr>
              <a:t> between the date 2010-06-04 and 2017-03-20 in descending order.</a:t>
            </a:r>
          </a:p>
          <a:p>
            <a:endParaRPr lang="en-US" dirty="0">
              <a:solidFill>
                <a:schemeClr val="bg1"/>
              </a:solidFill>
            </a:endParaRPr>
          </a:p>
          <a:p>
            <a:pPr marL="0" indent="0">
              <a:buNone/>
            </a:pPr>
            <a:endParaRPr lang="en-US" dirty="0">
              <a:solidFill>
                <a:schemeClr val="bg1"/>
              </a:solidFill>
            </a:endParaRPr>
          </a:p>
        </p:txBody>
      </p:sp>
      <p:pic>
        <p:nvPicPr>
          <p:cNvPr id="6" name="Picture 5" descr="Table&#10;&#10;Description automatically generated">
            <a:extLst>
              <a:ext uri="{FF2B5EF4-FFF2-40B4-BE49-F238E27FC236}">
                <a16:creationId xmlns:a16="http://schemas.microsoft.com/office/drawing/2014/main" id="{62B98FC8-92F7-441C-A0E7-1DFFB2CA13C9}"/>
              </a:ext>
            </a:extLst>
          </p:cNvPr>
          <p:cNvPicPr>
            <a:picLocks noChangeAspect="1"/>
          </p:cNvPicPr>
          <p:nvPr/>
        </p:nvPicPr>
        <p:blipFill>
          <a:blip r:embed="rId2"/>
          <a:stretch>
            <a:fillRect/>
          </a:stretch>
        </p:blipFill>
        <p:spPr>
          <a:xfrm>
            <a:off x="5297763" y="1606165"/>
            <a:ext cx="6250769" cy="348480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34</a:t>
            </a:fld>
            <a:endParaRPr lang="en-US"/>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a:t>Interactive map with Folium</a:t>
            </a:r>
          </a:p>
        </p:txBody>
      </p:sp>
      <p:pic>
        <p:nvPicPr>
          <p:cNvPr id="15" name="Picture 14" descr="Red drawing pins on a map">
            <a:extLst>
              <a:ext uri="{FF2B5EF4-FFF2-40B4-BE49-F238E27FC236}">
                <a16:creationId xmlns:a16="http://schemas.microsoft.com/office/drawing/2014/main" id="{D8D9C690-5C51-4FEF-8358-9E25CD59AB6A}"/>
              </a:ext>
            </a:extLst>
          </p:cNvPr>
          <p:cNvPicPr>
            <a:picLocks noChangeAspect="1"/>
          </p:cNvPicPr>
          <p:nvPr/>
        </p:nvPicPr>
        <p:blipFill rotWithShape="1">
          <a:blip r:embed="rId2"/>
          <a:srcRect l="20635" r="28465"/>
          <a:stretch/>
        </p:blipFill>
        <p:spPr>
          <a:xfrm>
            <a:off x="7537702" y="10"/>
            <a:ext cx="4654297" cy="6857990"/>
          </a:xfrm>
          <a:prstGeom prst="rect">
            <a:avLst/>
          </a:prstGeom>
        </p:spPr>
      </p:pic>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35</a:t>
            </a:fld>
            <a:endParaRPr lang="en-US"/>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Launch sites’ location</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 two places have similar latitude.</a:t>
            </a:r>
          </a:p>
          <a:p>
            <a:r>
              <a:rPr lang="en-US" sz="2000" dirty="0">
                <a:solidFill>
                  <a:schemeClr val="bg1"/>
                </a:solidFill>
              </a:rPr>
              <a:t>Two locations are close to equator line</a:t>
            </a:r>
          </a:p>
          <a:p>
            <a:r>
              <a:rPr lang="en-US" sz="2000" dirty="0">
                <a:solidFill>
                  <a:schemeClr val="bg1"/>
                </a:solidFill>
              </a:rPr>
              <a:t>They are close to coastline</a:t>
            </a:r>
          </a:p>
          <a:p>
            <a:endParaRPr lang="en-US" sz="2000" dirty="0">
              <a:solidFill>
                <a:schemeClr val="bg1"/>
              </a:solidFill>
            </a:endParaRPr>
          </a:p>
        </p:txBody>
      </p:sp>
      <p:pic>
        <p:nvPicPr>
          <p:cNvPr id="6" name="Picture 5" descr="Map&#10;&#10;Description automatically generated">
            <a:extLst>
              <a:ext uri="{FF2B5EF4-FFF2-40B4-BE49-F238E27FC236}">
                <a16:creationId xmlns:a16="http://schemas.microsoft.com/office/drawing/2014/main" id="{247AC01A-AF01-422F-A67A-8E4959A0EE50}"/>
              </a:ext>
            </a:extLst>
          </p:cNvPr>
          <p:cNvPicPr>
            <a:picLocks noChangeAspect="1"/>
          </p:cNvPicPr>
          <p:nvPr/>
        </p:nvPicPr>
        <p:blipFill>
          <a:blip r:embed="rId2"/>
          <a:stretch>
            <a:fillRect/>
          </a:stretch>
        </p:blipFill>
        <p:spPr>
          <a:xfrm>
            <a:off x="5297763" y="1606165"/>
            <a:ext cx="6250769" cy="34848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36</a:t>
            </a:fld>
            <a:endParaRPr lang="en-US"/>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Success</a:t>
            </a:r>
            <a:br>
              <a:rPr lang="en-US" dirty="0">
                <a:solidFill>
                  <a:schemeClr val="bg1"/>
                </a:solidFill>
              </a:rPr>
            </a:br>
            <a:r>
              <a:rPr lang="en-US" dirty="0">
                <a:solidFill>
                  <a:schemeClr val="bg1"/>
                </a:solidFill>
              </a:rPr>
              <a:t>Rate for CCAFS LC 40</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43468" y="2638044"/>
            <a:ext cx="3363974" cy="3415622"/>
          </a:xfrm>
        </p:spPr>
        <p:txBody>
          <a:bodyPr>
            <a:normAutofit/>
          </a:bodyPr>
          <a:lstStyle/>
          <a:p>
            <a:r>
              <a:rPr lang="en-US" dirty="0">
                <a:solidFill>
                  <a:schemeClr val="bg1"/>
                </a:solidFill>
              </a:rPr>
              <a:t>The map shows all success and unsuccess outcomes for the site CCAFS LC 40</a:t>
            </a:r>
          </a:p>
          <a:p>
            <a:pPr marL="0" indent="0">
              <a:buNone/>
            </a:pPr>
            <a:endParaRPr lang="en-US" dirty="0">
              <a:solidFill>
                <a:schemeClr val="bg1"/>
              </a:solidFill>
            </a:endParaRPr>
          </a:p>
          <a:p>
            <a:r>
              <a:rPr lang="en-US" dirty="0">
                <a:solidFill>
                  <a:schemeClr val="bg1"/>
                </a:solidFill>
              </a:rPr>
              <a:t>This location has low success rate</a:t>
            </a:r>
          </a:p>
          <a:p>
            <a:endParaRPr lang="en-US"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EF28747A-BA59-4FC3-ACFF-9DB9E5FACA2C}"/>
              </a:ext>
            </a:extLst>
          </p:cNvPr>
          <p:cNvPicPr>
            <a:picLocks noChangeAspect="1"/>
          </p:cNvPicPr>
          <p:nvPr/>
        </p:nvPicPr>
        <p:blipFill>
          <a:blip r:embed="rId2"/>
          <a:stretch>
            <a:fillRect/>
          </a:stretch>
        </p:blipFill>
        <p:spPr>
          <a:xfrm>
            <a:off x="5297763" y="1504590"/>
            <a:ext cx="6250769" cy="36879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37</a:t>
            </a:fld>
            <a:endParaRPr lang="en-US"/>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Closest railway to KSC LC-39A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43468" y="2638044"/>
            <a:ext cx="3363974" cy="3415622"/>
          </a:xfrm>
        </p:spPr>
        <p:txBody>
          <a:bodyPr>
            <a:normAutofit/>
          </a:bodyPr>
          <a:lstStyle/>
          <a:p>
            <a:pPr>
              <a:lnSpc>
                <a:spcPct val="90000"/>
              </a:lnSpc>
            </a:pPr>
            <a:r>
              <a:rPr lang="en-US" dirty="0">
                <a:solidFill>
                  <a:schemeClr val="bg1"/>
                </a:solidFill>
              </a:rPr>
              <a:t>The map shows the closest railway to KSC LC-39A is about 0.69 KM</a:t>
            </a:r>
          </a:p>
          <a:p>
            <a:pPr>
              <a:lnSpc>
                <a:spcPct val="90000"/>
              </a:lnSpc>
            </a:pPr>
            <a:endParaRPr lang="en-US" sz="1700" dirty="0">
              <a:solidFill>
                <a:schemeClr val="bg1"/>
              </a:solidFill>
            </a:endParaRPr>
          </a:p>
        </p:txBody>
      </p:sp>
      <p:pic>
        <p:nvPicPr>
          <p:cNvPr id="6" name="Picture 5" descr="Diagram&#10;&#10;Description automatically generated with medium confidence">
            <a:extLst>
              <a:ext uri="{FF2B5EF4-FFF2-40B4-BE49-F238E27FC236}">
                <a16:creationId xmlns:a16="http://schemas.microsoft.com/office/drawing/2014/main" id="{30EC27D4-015C-4C0E-B9BB-58103521FB52}"/>
              </a:ext>
            </a:extLst>
          </p:cNvPr>
          <p:cNvPicPr>
            <a:picLocks noChangeAspect="1"/>
          </p:cNvPicPr>
          <p:nvPr/>
        </p:nvPicPr>
        <p:blipFill>
          <a:blip r:embed="rId2"/>
          <a:stretch>
            <a:fillRect/>
          </a:stretch>
        </p:blipFill>
        <p:spPr>
          <a:xfrm>
            <a:off x="5297763" y="1746807"/>
            <a:ext cx="6250769" cy="320351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5075537C-CA84-1446-933C-8E9D027F9201}" type="slidenum">
              <a:rPr lang="en-US" smtClean="0"/>
              <a:pPr>
                <a:lnSpc>
                  <a:spcPct val="90000"/>
                </a:lnSpc>
                <a:spcAft>
                  <a:spcPts val="600"/>
                </a:spcAft>
              </a:pPr>
              <a:t>38</a:t>
            </a:fld>
            <a:endParaRPr lang="en-US"/>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dirty="0"/>
              <a:t>Build a Dashboard with Plotly Dash</a:t>
            </a:r>
          </a:p>
        </p:txBody>
      </p:sp>
      <p:pic>
        <p:nvPicPr>
          <p:cNvPr id="7" name="Picture 6" descr="Tall office building looking up">
            <a:extLst>
              <a:ext uri="{FF2B5EF4-FFF2-40B4-BE49-F238E27FC236}">
                <a16:creationId xmlns:a16="http://schemas.microsoft.com/office/drawing/2014/main" id="{8AD0A36F-4F88-43B8-B911-A987A130B71C}"/>
              </a:ext>
            </a:extLst>
          </p:cNvPr>
          <p:cNvPicPr>
            <a:picLocks noChangeAspect="1"/>
          </p:cNvPicPr>
          <p:nvPr/>
        </p:nvPicPr>
        <p:blipFill rotWithShape="1">
          <a:blip r:embed="rId2"/>
          <a:srcRect l="29456" r="25582" b="-1"/>
          <a:stretch/>
        </p:blipFill>
        <p:spPr>
          <a:xfrm>
            <a:off x="7537702" y="10"/>
            <a:ext cx="4654297" cy="6857990"/>
          </a:xfrm>
          <a:prstGeom prst="rect">
            <a:avLst/>
          </a:prstGeom>
        </p:spPr>
      </p:pic>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39</a:t>
            </a:fld>
            <a:endParaRPr lang="en-US"/>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714074" y="664317"/>
            <a:ext cx="6763851" cy="884428"/>
          </a:xfrm>
        </p:spPr>
        <p:txBody>
          <a:bodyPr vert="horz" lIns="91440" tIns="45720" rIns="91440" bIns="45720" rtlCol="0" anchor="ctr">
            <a:normAutofit/>
          </a:bodyPr>
          <a:lstStyle/>
          <a:p>
            <a:r>
              <a:rPr lang="en-US" sz="4400" dirty="0"/>
              <a:t>Introduction</a:t>
            </a:r>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12"/>
          </p:nvPr>
        </p:nvSpPr>
        <p:spPr/>
        <p:txBody>
          <a:bodyPr vert="horz" lIns="45720" tIns="45720" rIns="45720" bIns="45720" rtlCol="0" anchor="ctr">
            <a:normAutofit/>
          </a:bodyPr>
          <a:lstStyle/>
          <a:p>
            <a:pPr>
              <a:lnSpc>
                <a:spcPct val="90000"/>
              </a:lnSpc>
              <a:spcAft>
                <a:spcPts val="600"/>
              </a:spcAft>
            </a:pPr>
            <a:fld id="{5075537C-CA84-1446-933C-8E9D027F9201}" type="slidenum">
              <a:rPr lang="en-US" smtClean="0">
                <a:solidFill>
                  <a:srgbClr val="46464A">
                    <a:lumMod val="60000"/>
                    <a:lumOff val="40000"/>
                  </a:srgbClr>
                </a:solidFill>
              </a:rPr>
              <a:pPr>
                <a:lnSpc>
                  <a:spcPct val="90000"/>
                </a:lnSpc>
                <a:spcAft>
                  <a:spcPts val="600"/>
                </a:spcAft>
              </a:pPr>
              <a:t>4</a:t>
            </a:fld>
            <a:endParaRPr lang="en-US">
              <a:solidFill>
                <a:srgbClr val="46464A">
                  <a:lumMod val="60000"/>
                  <a:lumOff val="40000"/>
                </a:srgbClr>
              </a:solidFill>
            </a:endParaRPr>
          </a:p>
        </p:txBody>
      </p:sp>
      <p:pic>
        <p:nvPicPr>
          <p:cNvPr id="7" name="Picture 6" descr="Icon&#10;&#10;Description automatically generated">
            <a:extLst>
              <a:ext uri="{FF2B5EF4-FFF2-40B4-BE49-F238E27FC236}">
                <a16:creationId xmlns:a16="http://schemas.microsoft.com/office/drawing/2014/main" id="{F57D2AAC-90A4-4846-970F-EEFF077D0406}"/>
              </a:ext>
            </a:extLst>
          </p:cNvPr>
          <p:cNvPicPr>
            <a:picLocks noChangeAspect="1"/>
          </p:cNvPicPr>
          <p:nvPr/>
        </p:nvPicPr>
        <p:blipFill>
          <a:blip r:embed="rId3"/>
          <a:stretch>
            <a:fillRect/>
          </a:stretch>
        </p:blipFill>
        <p:spPr>
          <a:xfrm>
            <a:off x="8792931" y="2726055"/>
            <a:ext cx="2651972" cy="2651972"/>
          </a:xfrm>
          <a:prstGeom prst="rect">
            <a:avLst/>
          </a:prstGeom>
        </p:spPr>
      </p:pic>
      <p:graphicFrame>
        <p:nvGraphicFramePr>
          <p:cNvPr id="14" name="Content Placeholder 2">
            <a:extLst>
              <a:ext uri="{FF2B5EF4-FFF2-40B4-BE49-F238E27FC236}">
                <a16:creationId xmlns:a16="http://schemas.microsoft.com/office/drawing/2014/main" id="{507A41BD-F715-47B4-BF1A-8126A81498E5}"/>
              </a:ext>
            </a:extLst>
          </p:cNvPr>
          <p:cNvGraphicFramePr/>
          <p:nvPr>
            <p:extLst>
              <p:ext uri="{D42A27DB-BD31-4B8C-83A1-F6EECF244321}">
                <p14:modId xmlns:p14="http://schemas.microsoft.com/office/powerpoint/2010/main" val="1648586949"/>
              </p:ext>
            </p:extLst>
          </p:nvPr>
        </p:nvGraphicFramePr>
        <p:xfrm>
          <a:off x="747097" y="1730375"/>
          <a:ext cx="7902641" cy="4643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327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17">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2407599" y="4928136"/>
            <a:ext cx="7729728" cy="1134402"/>
          </a:xfrm>
        </p:spPr>
        <p:txBody>
          <a:bodyPr vert="horz" lIns="182880" tIns="182880" rIns="182880" bIns="182880" rtlCol="0" anchor="ctr">
            <a:normAutofit/>
          </a:bodyPr>
          <a:lstStyle/>
          <a:p>
            <a:r>
              <a:rPr lang="en-US" dirty="0"/>
              <a:t>Success Count for All Sites</a:t>
            </a:r>
          </a:p>
        </p:txBody>
      </p:sp>
      <p:pic>
        <p:nvPicPr>
          <p:cNvPr id="6" name="Picture 5" descr="Chart, pie chart&#10;&#10;Description automatically generated">
            <a:extLst>
              <a:ext uri="{FF2B5EF4-FFF2-40B4-BE49-F238E27FC236}">
                <a16:creationId xmlns:a16="http://schemas.microsoft.com/office/drawing/2014/main" id="{052D5BA7-E21F-4595-A6EC-70C7D5E2C77F}"/>
              </a:ext>
            </a:extLst>
          </p:cNvPr>
          <p:cNvPicPr>
            <a:picLocks noChangeAspect="1"/>
          </p:cNvPicPr>
          <p:nvPr/>
        </p:nvPicPr>
        <p:blipFill>
          <a:blip r:embed="rId2"/>
          <a:stretch>
            <a:fillRect/>
          </a:stretch>
        </p:blipFill>
        <p:spPr>
          <a:xfrm>
            <a:off x="1705215" y="960118"/>
            <a:ext cx="8781570" cy="35565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40</a:t>
            </a:fld>
            <a:endParaRPr lang="en-US"/>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2407599" y="4928136"/>
            <a:ext cx="7729728" cy="1134402"/>
          </a:xfrm>
        </p:spPr>
        <p:txBody>
          <a:bodyPr vert="horz" lIns="182880" tIns="182880" rIns="182880" bIns="182880" rtlCol="0" anchor="ctr">
            <a:normAutofit/>
          </a:bodyPr>
          <a:lstStyle/>
          <a:p>
            <a:r>
              <a:rPr lang="en-US" dirty="0"/>
              <a:t>the launch site with highest success ratio</a:t>
            </a:r>
          </a:p>
        </p:txBody>
      </p:sp>
      <p:pic>
        <p:nvPicPr>
          <p:cNvPr id="6" name="Picture 5" descr="Chart, pie chart&#10;&#10;Description automatically generated">
            <a:extLst>
              <a:ext uri="{FF2B5EF4-FFF2-40B4-BE49-F238E27FC236}">
                <a16:creationId xmlns:a16="http://schemas.microsoft.com/office/drawing/2014/main" id="{CD68CBD8-CC41-46BE-AFEB-3F17B0F917A6}"/>
              </a:ext>
            </a:extLst>
          </p:cNvPr>
          <p:cNvPicPr>
            <a:picLocks noChangeAspect="1"/>
          </p:cNvPicPr>
          <p:nvPr/>
        </p:nvPicPr>
        <p:blipFill>
          <a:blip r:embed="rId2"/>
          <a:stretch>
            <a:fillRect/>
          </a:stretch>
        </p:blipFill>
        <p:spPr>
          <a:xfrm>
            <a:off x="1190435" y="960118"/>
            <a:ext cx="9811129" cy="35565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41</a:t>
            </a:fld>
            <a:endParaRPr lang="en-US"/>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a:solidFill>
                  <a:schemeClr val="bg1"/>
                </a:solidFill>
              </a:rPr>
              <a:t>Launch Outcome with Different Payload Ranges</a:t>
            </a:r>
          </a:p>
        </p:txBody>
      </p:sp>
      <p:sp>
        <p:nvSpPr>
          <p:cNvPr id="12" name="Content Placeholder 11">
            <a:extLst>
              <a:ext uri="{FF2B5EF4-FFF2-40B4-BE49-F238E27FC236}">
                <a16:creationId xmlns:a16="http://schemas.microsoft.com/office/drawing/2014/main" id="{51177B3B-CC5E-422D-94AB-4B21B0FC61F2}"/>
              </a:ext>
            </a:extLst>
          </p:cNvPr>
          <p:cNvSpPr>
            <a:spLocks noGrp="1"/>
          </p:cNvSpPr>
          <p:nvPr>
            <p:ph idx="1"/>
          </p:nvPr>
        </p:nvSpPr>
        <p:spPr>
          <a:xfrm>
            <a:off x="699777" y="4352544"/>
            <a:ext cx="3415288" cy="1239894"/>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Payload range from 0 to 7000</a:t>
            </a:r>
          </a:p>
        </p:txBody>
      </p:sp>
      <p:pic>
        <p:nvPicPr>
          <p:cNvPr id="6" name="Picture 5" descr="Text, application, Word&#10;&#10;Description automatically generated">
            <a:extLst>
              <a:ext uri="{FF2B5EF4-FFF2-40B4-BE49-F238E27FC236}">
                <a16:creationId xmlns:a16="http://schemas.microsoft.com/office/drawing/2014/main" id="{647F4369-78EB-4AD2-8F93-B4A31941B107}"/>
              </a:ext>
            </a:extLst>
          </p:cNvPr>
          <p:cNvPicPr>
            <a:picLocks noChangeAspect="1"/>
          </p:cNvPicPr>
          <p:nvPr/>
        </p:nvPicPr>
        <p:blipFill>
          <a:blip r:embed="rId2"/>
          <a:stretch>
            <a:fillRect/>
          </a:stretch>
        </p:blipFill>
        <p:spPr>
          <a:xfrm>
            <a:off x="5297763" y="2192174"/>
            <a:ext cx="6250769" cy="231278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dirty="0"/>
              <a:pPr>
                <a:lnSpc>
                  <a:spcPct val="90000"/>
                </a:lnSpc>
                <a:spcAft>
                  <a:spcPts val="600"/>
                </a:spcAft>
              </a:pPr>
              <a:t>42</a:t>
            </a:fld>
            <a:endParaRPr lang="en-US"/>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a:solidFill>
                  <a:schemeClr val="bg1"/>
                </a:solidFill>
              </a:rPr>
              <a:t>Launch Outcome with Different Payload Ranges</a:t>
            </a:r>
          </a:p>
        </p:txBody>
      </p:sp>
      <p:sp>
        <p:nvSpPr>
          <p:cNvPr id="12" name="Content Placeholder 11">
            <a:extLst>
              <a:ext uri="{FF2B5EF4-FFF2-40B4-BE49-F238E27FC236}">
                <a16:creationId xmlns:a16="http://schemas.microsoft.com/office/drawing/2014/main" id="{51177B3B-CC5E-422D-94AB-4B21B0FC61F2}"/>
              </a:ext>
            </a:extLst>
          </p:cNvPr>
          <p:cNvSpPr>
            <a:spLocks noGrp="1"/>
          </p:cNvSpPr>
          <p:nvPr>
            <p:ph idx="1"/>
          </p:nvPr>
        </p:nvSpPr>
        <p:spPr>
          <a:xfrm>
            <a:off x="699777" y="4352544"/>
            <a:ext cx="3415288" cy="1239894"/>
          </a:xfrm>
        </p:spPr>
        <p:txBody>
          <a:bodyPr vert="horz" lIns="91440" tIns="45720" rIns="91440" bIns="45720" rtlCol="0">
            <a:normAutofit/>
          </a:bodyPr>
          <a:lstStyle/>
          <a:p>
            <a:pPr marL="0" indent="0" algn="ctr">
              <a:buNone/>
            </a:pPr>
            <a:r>
              <a:rPr lang="en-US" sz="2000" kern="1200" dirty="0">
                <a:solidFill>
                  <a:schemeClr val="bg1"/>
                </a:solidFill>
                <a:latin typeface="+mn-lt"/>
                <a:ea typeface="+mn-ea"/>
                <a:cs typeface="+mn-cs"/>
              </a:rPr>
              <a:t>Payload range from 7000 to 10000</a:t>
            </a:r>
          </a:p>
        </p:txBody>
      </p:sp>
      <p:pic>
        <p:nvPicPr>
          <p:cNvPr id="2" name="Picture 1" descr="Graphical user interface, application, table, Excel&#10;&#10;Description automatically generated">
            <a:extLst>
              <a:ext uri="{FF2B5EF4-FFF2-40B4-BE49-F238E27FC236}">
                <a16:creationId xmlns:a16="http://schemas.microsoft.com/office/drawing/2014/main" id="{0927F847-F35B-4007-A012-74068B8D6920}"/>
              </a:ext>
            </a:extLst>
          </p:cNvPr>
          <p:cNvPicPr>
            <a:picLocks noChangeAspect="1"/>
          </p:cNvPicPr>
          <p:nvPr/>
        </p:nvPicPr>
        <p:blipFill>
          <a:blip r:embed="rId2"/>
          <a:stretch>
            <a:fillRect/>
          </a:stretch>
        </p:blipFill>
        <p:spPr>
          <a:xfrm>
            <a:off x="5297763" y="2215614"/>
            <a:ext cx="6250769" cy="226590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dirty="0"/>
              <a:pPr>
                <a:lnSpc>
                  <a:spcPct val="90000"/>
                </a:lnSpc>
                <a:spcAft>
                  <a:spcPts val="600"/>
                </a:spcAft>
              </a:pPr>
              <a:t>43</a:t>
            </a:fld>
            <a:endParaRPr lang="en-US"/>
          </a:p>
        </p:txBody>
      </p:sp>
    </p:spTree>
    <p:extLst>
      <p:ext uri="{BB962C8B-B14F-4D97-AF65-F5344CB8AC3E}">
        <p14:creationId xmlns:p14="http://schemas.microsoft.com/office/powerpoint/2010/main" val="503494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dirty="0"/>
              <a:t>Predictive analysis (Classification)</a:t>
            </a:r>
          </a:p>
        </p:txBody>
      </p:sp>
      <p:pic>
        <p:nvPicPr>
          <p:cNvPr id="7" name="Picture 6" descr="A pipette putting a sample in vials">
            <a:extLst>
              <a:ext uri="{FF2B5EF4-FFF2-40B4-BE49-F238E27FC236}">
                <a16:creationId xmlns:a16="http://schemas.microsoft.com/office/drawing/2014/main" id="{3A1C9C1C-DC0F-4344-9B45-02F702B05031}"/>
              </a:ext>
            </a:extLst>
          </p:cNvPr>
          <p:cNvPicPr>
            <a:picLocks noChangeAspect="1"/>
          </p:cNvPicPr>
          <p:nvPr/>
        </p:nvPicPr>
        <p:blipFill rotWithShape="1">
          <a:blip r:embed="rId2"/>
          <a:srcRect l="30578" r="24121" b="-1"/>
          <a:stretch/>
        </p:blipFill>
        <p:spPr>
          <a:xfrm>
            <a:off x="7537702" y="10"/>
            <a:ext cx="4654297" cy="6857990"/>
          </a:xfrm>
          <a:prstGeom prst="rect">
            <a:avLst/>
          </a:prstGeom>
        </p:spPr>
      </p:pic>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44</a:t>
            </a:fld>
            <a:endParaRPr lang="en-US"/>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600">
                <a:solidFill>
                  <a:schemeClr val="bg1"/>
                </a:solidFill>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dirty="0">
                <a:solidFill>
                  <a:schemeClr val="bg1"/>
                </a:solidFill>
              </a:rPr>
              <a:t>Visualize all the built model accuracy for all built models, in a bar chart</a:t>
            </a:r>
          </a:p>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dirty="0">
                <a:solidFill>
                  <a:schemeClr val="bg1"/>
                </a:solidFill>
              </a:rPr>
              <a:t>Decision tree has better performance on </a:t>
            </a:r>
            <a:r>
              <a:rPr lang="en-US" dirty="0" err="1">
                <a:solidFill>
                  <a:schemeClr val="bg1"/>
                </a:solidFill>
              </a:rPr>
              <a:t>best_score</a:t>
            </a:r>
            <a:r>
              <a:rPr lang="en-US" dirty="0">
                <a:solidFill>
                  <a:schemeClr val="bg1"/>
                </a:solidFill>
              </a:rPr>
              <a:t>__</a:t>
            </a:r>
          </a:p>
        </p:txBody>
      </p:sp>
      <p:pic>
        <p:nvPicPr>
          <p:cNvPr id="7" name="Picture 6" descr="Graphical user interface, chart, bar chart&#10;&#10;Description automatically generated">
            <a:extLst>
              <a:ext uri="{FF2B5EF4-FFF2-40B4-BE49-F238E27FC236}">
                <a16:creationId xmlns:a16="http://schemas.microsoft.com/office/drawing/2014/main" id="{084F1A05-155F-4C48-B168-3E532AFC8F1B}"/>
              </a:ext>
            </a:extLst>
          </p:cNvPr>
          <p:cNvPicPr>
            <a:picLocks noChangeAspect="1"/>
          </p:cNvPicPr>
          <p:nvPr/>
        </p:nvPicPr>
        <p:blipFill>
          <a:blip r:embed="rId2"/>
          <a:stretch>
            <a:fillRect/>
          </a:stretch>
        </p:blipFill>
        <p:spPr>
          <a:xfrm>
            <a:off x="6409167" y="286466"/>
            <a:ext cx="4210994" cy="628506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45</a:t>
            </a:fld>
            <a:endParaRPr lang="en-US"/>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a:solidFill>
                  <a:schemeClr val="bg1"/>
                </a:solidFill>
              </a:rPr>
              <a:t>Confusion Matrix for DT</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r>
              <a:rPr lang="en-US">
                <a:solidFill>
                  <a:schemeClr val="bg1"/>
                </a:solidFill>
              </a:rPr>
              <a:t>Show the confusion matrix of the best performing model, which is decision tree.</a:t>
            </a:r>
          </a:p>
        </p:txBody>
      </p:sp>
      <p:pic>
        <p:nvPicPr>
          <p:cNvPr id="7" name="Picture 6" descr="Graphical user interface, application&#10;&#10;Description automatically generated">
            <a:extLst>
              <a:ext uri="{FF2B5EF4-FFF2-40B4-BE49-F238E27FC236}">
                <a16:creationId xmlns:a16="http://schemas.microsoft.com/office/drawing/2014/main" id="{7213390E-29DB-4347-8B1F-3BAC1833C2F5}"/>
              </a:ext>
            </a:extLst>
          </p:cNvPr>
          <p:cNvPicPr>
            <a:picLocks noChangeAspect="1"/>
          </p:cNvPicPr>
          <p:nvPr/>
        </p:nvPicPr>
        <p:blipFill>
          <a:blip r:embed="rId2"/>
          <a:stretch>
            <a:fillRect/>
          </a:stretch>
        </p:blipFill>
        <p:spPr>
          <a:xfrm>
            <a:off x="5297763" y="840445"/>
            <a:ext cx="6250769" cy="501624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46</a:t>
            </a:fld>
            <a:endParaRPr lang="en-US"/>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CONCLUSION</a:t>
            </a:r>
          </a:p>
        </p:txBody>
      </p:sp>
      <p:pic>
        <p:nvPicPr>
          <p:cNvPr id="6" name="Content Placeholder 5" descr="Icon&#10;&#10;Description automatically generated">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063753" y="643467"/>
            <a:ext cx="5410199" cy="5410199"/>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8184558" y="2638044"/>
            <a:ext cx="3363974" cy="3415622"/>
          </a:xfrm>
        </p:spPr>
        <p:txBody>
          <a:bodyPr vert="horz" lIns="91440" tIns="45720" rIns="91440" bIns="45720" rtlCol="0" anchor="ctr">
            <a:normAutofit/>
          </a:bodyPr>
          <a:lstStyle/>
          <a:p>
            <a:r>
              <a:rPr lang="en-US" sz="2400" dirty="0">
                <a:solidFill>
                  <a:schemeClr val="bg1"/>
                </a:solidFill>
              </a:rPr>
              <a:t>There are three model have been trained and they all have very high accuracy, which is 83.33%</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47</a:t>
            </a:fld>
            <a:endParaRPr lang="en-US"/>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APPENDIX</a:t>
            </a:r>
          </a:p>
        </p:txBody>
      </p:sp>
      <p:pic>
        <p:nvPicPr>
          <p:cNvPr id="4" name="Content Placeholder 3" descr="Logo, icon&#10;&#10;Description automatically generated">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63753" y="643467"/>
            <a:ext cx="5410199" cy="5410199"/>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8184558" y="2638044"/>
            <a:ext cx="3363974" cy="3415622"/>
          </a:xfrm>
        </p:spPr>
        <p:txBody>
          <a:bodyPr vert="horz" lIns="91440" tIns="45720" rIns="91440" bIns="45720" rtlCol="0">
            <a:normAutofit/>
          </a:bodyPr>
          <a:lstStyle/>
          <a:p>
            <a:r>
              <a:rPr lang="en-US" dirty="0">
                <a:solidFill>
                  <a:schemeClr val="bg1"/>
                </a:solidFill>
              </a:rPr>
              <a:t>Please refer to </a:t>
            </a:r>
            <a:r>
              <a:rPr lang="en-US" dirty="0">
                <a:solidFill>
                  <a:schemeClr val="bg1"/>
                </a:solidFill>
                <a:hlinkClick r:id="rId3"/>
              </a:rPr>
              <a:t>https://github.com/xiaotied/ibm_ds_project</a:t>
            </a:r>
            <a:r>
              <a:rPr lang="en-US" dirty="0">
                <a:solidFill>
                  <a:schemeClr val="bg1"/>
                </a:solidFill>
              </a:rPr>
              <a:t> for any codes.</a:t>
            </a:r>
          </a:p>
          <a:p>
            <a:endParaRPr lang="en-US" dirty="0">
              <a:solidFill>
                <a:schemeClr val="bg1"/>
              </a:solidFill>
            </a:endParaRPr>
          </a:p>
          <a:p>
            <a:r>
              <a:rPr lang="en-US" dirty="0">
                <a:solidFill>
                  <a:schemeClr val="bg1"/>
                </a:solidFill>
              </a:rPr>
              <a:t>Thank you!</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48</a:t>
            </a:fld>
            <a:endParaRPr lang="en-US"/>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231136" y="829225"/>
            <a:ext cx="7729728" cy="1188720"/>
          </a:xfrm>
        </p:spPr>
        <p:txBody>
          <a:bodyPr/>
          <a:lstStyle/>
          <a:p>
            <a:r>
              <a:rPr lang="en-US" dirty="0"/>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lnSpcReduction="10000"/>
          </a:bodyPr>
          <a:lstStyle/>
          <a:p>
            <a:fld id="{5075537C-CA84-1446-933C-8E9D027F9201}" type="slidenum">
              <a:rPr lang="en-US" smtClean="0"/>
              <a:t>5</a:t>
            </a:fld>
            <a:endParaRPr lang="en-US"/>
          </a:p>
        </p:txBody>
      </p:sp>
      <p:pic>
        <p:nvPicPr>
          <p:cNvPr id="5" name="Picture 4" descr="Icon&#10;&#10;Description automatically generated">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261682" y="2404003"/>
            <a:ext cx="3194581" cy="3194581"/>
          </a:xfrm>
          <a:prstGeom prst="rect">
            <a:avLst/>
          </a:prstGeom>
        </p:spPr>
      </p:pic>
      <p:graphicFrame>
        <p:nvGraphicFramePr>
          <p:cNvPr id="10" name="Content Placeholder 2">
            <a:extLst>
              <a:ext uri="{FF2B5EF4-FFF2-40B4-BE49-F238E27FC236}">
                <a16:creationId xmlns:a16="http://schemas.microsoft.com/office/drawing/2014/main" id="{F36F6199-C8A7-46FD-B2DC-6F02D8AD5208}"/>
              </a:ext>
            </a:extLst>
          </p:cNvPr>
          <p:cNvGraphicFramePr/>
          <p:nvPr>
            <p:extLst>
              <p:ext uri="{D42A27DB-BD31-4B8C-83A1-F6EECF244321}">
                <p14:modId xmlns:p14="http://schemas.microsoft.com/office/powerpoint/2010/main" val="2648078513"/>
              </p:ext>
            </p:extLst>
          </p:nvPr>
        </p:nvGraphicFramePr>
        <p:xfrm>
          <a:off x="3456263" y="2248747"/>
          <a:ext cx="7897537" cy="4260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04672" y="2386744"/>
            <a:ext cx="5928358" cy="1645920"/>
          </a:xfrm>
        </p:spPr>
        <p:txBody>
          <a:bodyPr vert="horz" lIns="274320" tIns="182880" rIns="274320" bIns="182880" rtlCol="0" anchor="ctr" anchorCtr="1">
            <a:normAutofit/>
          </a:bodyPr>
          <a:lstStyle/>
          <a:p>
            <a:r>
              <a:rPr lang="en-US" dirty="0"/>
              <a:t>Methodology</a:t>
            </a:r>
          </a:p>
        </p:txBody>
      </p:sp>
      <p:pic>
        <p:nvPicPr>
          <p:cNvPr id="7" name="Picture 6" descr="White bulbs with a yellow one standing out">
            <a:extLst>
              <a:ext uri="{FF2B5EF4-FFF2-40B4-BE49-F238E27FC236}">
                <a16:creationId xmlns:a16="http://schemas.microsoft.com/office/drawing/2014/main" id="{4205DDA4-663C-412E-B85B-C312A7312F47}"/>
              </a:ext>
            </a:extLst>
          </p:cNvPr>
          <p:cNvPicPr>
            <a:picLocks noChangeAspect="1"/>
          </p:cNvPicPr>
          <p:nvPr/>
        </p:nvPicPr>
        <p:blipFill rotWithShape="1">
          <a:blip r:embed="rId2"/>
          <a:srcRect l="19414" r="35284" b="-1"/>
          <a:stretch/>
        </p:blipFill>
        <p:spPr>
          <a:xfrm>
            <a:off x="7293862" y="10"/>
            <a:ext cx="4654297" cy="6857990"/>
          </a:xfrm>
          <a:prstGeom prst="rect">
            <a:avLst/>
          </a:prstGeom>
        </p:spPr>
      </p:pic>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a:pPr>
                <a:lnSpc>
                  <a:spcPct val="90000"/>
                </a:lnSpc>
                <a:spcAft>
                  <a:spcPts val="600"/>
                </a:spcAft>
              </a:pPr>
              <a:t>6</a:t>
            </a:fld>
            <a:endParaRPr lang="en-US"/>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586685"/>
            <a:ext cx="10515600" cy="1325563"/>
          </a:xfrm>
        </p:spPr>
        <p:txBody>
          <a:bodyPr/>
          <a:lstStyle/>
          <a:p>
            <a:r>
              <a:rPr lang="en-US" dirty="0"/>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lnSpcReduction="10000"/>
          </a:bodyPr>
          <a:lstStyle/>
          <a:p>
            <a:pPr lvl="1"/>
            <a:r>
              <a:rPr lang="en-US" dirty="0"/>
              <a:t>Use provided </a:t>
            </a:r>
            <a:r>
              <a:rPr lang="en-US" b="1" dirty="0"/>
              <a:t>API</a:t>
            </a:r>
            <a:r>
              <a:rPr lang="en-US" dirty="0"/>
              <a:t> to get all Falcon launches record and then filter out Falcon 9.</a:t>
            </a:r>
          </a:p>
          <a:p>
            <a:pPr lvl="2"/>
            <a:r>
              <a:rPr lang="en-US" dirty="0"/>
              <a:t>Request and parse the SpaceX launch data using the GET request.</a:t>
            </a:r>
          </a:p>
          <a:p>
            <a:pPr lvl="2"/>
            <a:r>
              <a:rPr lang="en-US" dirty="0"/>
              <a:t>Filter the data frame to only include Falcon 9 launches.</a:t>
            </a:r>
          </a:p>
          <a:p>
            <a:pPr lvl="2"/>
            <a:r>
              <a:rPr lang="en-US" dirty="0"/>
              <a:t>Replace missing values with its mean.</a:t>
            </a:r>
          </a:p>
          <a:p>
            <a:pPr lvl="1"/>
            <a:r>
              <a:rPr lang="en-US" b="1" dirty="0"/>
              <a:t>Web scraping </a:t>
            </a:r>
            <a:r>
              <a:rPr lang="en-US" dirty="0"/>
              <a:t>Falcon 9 and Falcon heavy launches record from Wikipedia </a:t>
            </a:r>
          </a:p>
          <a:p>
            <a:pPr lvl="2"/>
            <a:r>
              <a:rPr lang="en-US" dirty="0"/>
              <a:t>Request the Falcon9 Launch Wiki page from its URL by using HTTP GET method.</a:t>
            </a:r>
          </a:p>
          <a:p>
            <a:pPr lvl="2"/>
            <a:r>
              <a:rPr lang="en-US" dirty="0"/>
              <a:t>Parse HTML response by using beautiful soup.</a:t>
            </a:r>
          </a:p>
          <a:p>
            <a:pPr lvl="2"/>
            <a:r>
              <a:rPr lang="en-US" dirty="0"/>
              <a:t>Extract all column/variable names from the HTML table header.</a:t>
            </a:r>
          </a:p>
          <a:p>
            <a:pPr lvl="2"/>
            <a:r>
              <a:rPr lang="en-US" dirty="0"/>
              <a:t>Create a data frame by parsing the launch HTML tables</a:t>
            </a:r>
          </a:p>
          <a:p>
            <a:pPr lvl="2"/>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sz="2800">
                <a:solidFill>
                  <a:schemeClr val="bg1"/>
                </a:solidFill>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643467" y="2638044"/>
            <a:ext cx="6242715" cy="3415622"/>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r>
              <a:rPr lang="en-US">
                <a:solidFill>
                  <a:schemeClr val="bg1"/>
                </a:solidFill>
              </a:rPr>
              <a:t>Request records, parse records, filter records, and replace missing values.</a:t>
            </a: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r>
              <a:rPr lang="en-US">
                <a:solidFill>
                  <a:schemeClr val="bg1"/>
                </a:solidFill>
              </a:rPr>
              <a:t>https://github.com/xiaotied/ibm_ds_project/blob/main/W1-DataCollectionAPILab.ipynb</a:t>
            </a:r>
          </a:p>
        </p:txBody>
      </p:sp>
      <p:pic>
        <p:nvPicPr>
          <p:cNvPr id="7" name="Picture 6" descr="Diagram&#10;&#10;Description automatically generated">
            <a:extLst>
              <a:ext uri="{FF2B5EF4-FFF2-40B4-BE49-F238E27FC236}">
                <a16:creationId xmlns:a16="http://schemas.microsoft.com/office/drawing/2014/main" id="{4E3DF4F6-DF25-4E0E-9F31-33881A4E9B59}"/>
              </a:ext>
            </a:extLst>
          </p:cNvPr>
          <p:cNvPicPr>
            <a:picLocks noChangeAspect="1"/>
          </p:cNvPicPr>
          <p:nvPr/>
        </p:nvPicPr>
        <p:blipFill>
          <a:blip r:embed="rId2"/>
          <a:stretch>
            <a:fillRect/>
          </a:stretch>
        </p:blipFill>
        <p:spPr>
          <a:xfrm>
            <a:off x="8927506" y="623485"/>
            <a:ext cx="1813390" cy="541019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8</a:t>
            </a:fld>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sz="2800">
                <a:solidFill>
                  <a:schemeClr val="bg1"/>
                </a:solidFill>
              </a:rPr>
              <a:t>Data collection – Web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643467" y="2638044"/>
            <a:ext cx="6242715" cy="3415622"/>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r>
              <a:rPr lang="en-US">
                <a:solidFill>
                  <a:schemeClr val="bg1"/>
                </a:solidFill>
              </a:rPr>
              <a:t>Request, parse, extract, and create data frame</a:t>
            </a: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r>
              <a:rPr lang="en-US">
                <a:solidFill>
                  <a:schemeClr val="bg1"/>
                </a:solidFill>
              </a:rPr>
              <a:t>https://github.com/xiaotied/ibm_ds_project/blob/main/W1-WebScrapingLab.ipynb</a:t>
            </a:r>
          </a:p>
        </p:txBody>
      </p:sp>
      <p:pic>
        <p:nvPicPr>
          <p:cNvPr id="7" name="Picture 6" descr="Diagram&#10;&#10;Description automatically generated">
            <a:extLst>
              <a:ext uri="{FF2B5EF4-FFF2-40B4-BE49-F238E27FC236}">
                <a16:creationId xmlns:a16="http://schemas.microsoft.com/office/drawing/2014/main" id="{E2504979-C7E8-4D20-B46B-005459D5325C}"/>
              </a:ext>
            </a:extLst>
          </p:cNvPr>
          <p:cNvPicPr>
            <a:picLocks noChangeAspect="1"/>
          </p:cNvPicPr>
          <p:nvPr/>
        </p:nvPicPr>
        <p:blipFill>
          <a:blip r:embed="rId2"/>
          <a:stretch>
            <a:fillRect/>
          </a:stretch>
        </p:blipFill>
        <p:spPr>
          <a:xfrm>
            <a:off x="8927506" y="623485"/>
            <a:ext cx="1813390" cy="541019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5075537C-CA84-1446-933C-8E9D027F9201}"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f80a141d-92ca-4d3d-9308-f7e7b1d44ce8"/>
    <ds:schemaRef ds:uri="155be751-a274-42e8-93fb-f39d3b9bccc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TM03457485[[fn=Mesh]]</Template>
  <TotalTime>3135</TotalTime>
  <Words>1677</Words>
  <Application>Microsoft Office PowerPoint</Application>
  <PresentationFormat>Widescreen</PresentationFormat>
  <Paragraphs>264</Paragraphs>
  <Slides>48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Helvetica Neue</vt:lpstr>
      <vt:lpstr>Arial</vt:lpstr>
      <vt:lpstr>Calibri</vt:lpstr>
      <vt:lpstr>Gill Sans MT</vt:lpstr>
      <vt:lpstr>Parcel</vt:lpstr>
      <vt:lpstr>Data Science Capstone project</vt:lpstr>
      <vt:lpstr>Outline</vt:lpstr>
      <vt:lpstr>Executive Summary</vt:lpstr>
      <vt:lpstr>Introduction</vt:lpstr>
      <vt:lpstr>Methodology</vt:lpstr>
      <vt:lpstr>Methodology</vt:lpstr>
      <vt:lpstr>Data collection</vt:lpstr>
      <vt:lpstr>Data collection – SpaceX API</vt:lpstr>
      <vt:lpstr>Data collection – Web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Launch sites’ location</vt:lpstr>
      <vt:lpstr>Success Rate for CCAFS LC 40</vt:lpstr>
      <vt:lpstr>Closest railway to KSC LC-39A</vt:lpstr>
      <vt:lpstr>Build a Dashboard with Plotly Dash</vt:lpstr>
      <vt:lpstr>Success Count for All Sites</vt:lpstr>
      <vt:lpstr>the launch site with highest success ratio</vt:lpstr>
      <vt:lpstr>Launch Outcome with Different Payload Ranges</vt:lpstr>
      <vt:lpstr>Launch Outcome with Different Payload Ranges</vt:lpstr>
      <vt:lpstr>Predictive analysis (Classification)</vt:lpstr>
      <vt:lpstr>Classification Accuracy</vt:lpstr>
      <vt:lpstr>Confusion Matrix for DT</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Ziheng Ding</dc:creator>
  <cp:lastModifiedBy>Ziheng Ding</cp:lastModifiedBy>
  <cp:revision>395</cp:revision>
  <dcterms:created xsi:type="dcterms:W3CDTF">2021-04-29T18:58:34Z</dcterms:created>
  <dcterms:modified xsi:type="dcterms:W3CDTF">2021-08-15T17:49:30Z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